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  <p:sldMasterId id="2147483756" r:id="rId5"/>
    <p:sldMasterId id="2147483768" r:id="rId6"/>
    <p:sldMasterId id="2147483780" r:id="rId7"/>
    <p:sldMasterId id="2147483792" r:id="rId8"/>
    <p:sldMasterId id="2147483804" r:id="rId9"/>
  </p:sldMasterIdLst>
  <p:notesMasterIdLst>
    <p:notesMasterId r:id="rId57"/>
  </p:notesMasterIdLst>
  <p:handoutMasterIdLst>
    <p:handoutMasterId r:id="rId58"/>
  </p:handoutMasterIdLst>
  <p:sldIdLst>
    <p:sldId id="285" r:id="rId10"/>
    <p:sldId id="286" r:id="rId11"/>
    <p:sldId id="303" r:id="rId12"/>
    <p:sldId id="288" r:id="rId13"/>
    <p:sldId id="287" r:id="rId14"/>
    <p:sldId id="302" r:id="rId15"/>
    <p:sldId id="261" r:id="rId16"/>
    <p:sldId id="263" r:id="rId17"/>
    <p:sldId id="268" r:id="rId18"/>
    <p:sldId id="301" r:id="rId19"/>
    <p:sldId id="290" r:id="rId20"/>
    <p:sldId id="291" r:id="rId21"/>
    <p:sldId id="292" r:id="rId22"/>
    <p:sldId id="293" r:id="rId23"/>
    <p:sldId id="294" r:id="rId24"/>
    <p:sldId id="304" r:id="rId25"/>
    <p:sldId id="295" r:id="rId26"/>
    <p:sldId id="296" r:id="rId27"/>
    <p:sldId id="297" r:id="rId28"/>
    <p:sldId id="298" r:id="rId29"/>
    <p:sldId id="299" r:id="rId30"/>
    <p:sldId id="300" r:id="rId31"/>
    <p:sldId id="264" r:id="rId32"/>
    <p:sldId id="275" r:id="rId33"/>
    <p:sldId id="276" r:id="rId34"/>
    <p:sldId id="277" r:id="rId35"/>
    <p:sldId id="270" r:id="rId36"/>
    <p:sldId id="271" r:id="rId37"/>
    <p:sldId id="272" r:id="rId38"/>
    <p:sldId id="273" r:id="rId39"/>
    <p:sldId id="305" r:id="rId40"/>
    <p:sldId id="306" r:id="rId41"/>
    <p:sldId id="307" r:id="rId42"/>
    <p:sldId id="308" r:id="rId43"/>
    <p:sldId id="309" r:id="rId44"/>
    <p:sldId id="274" r:id="rId45"/>
    <p:sldId id="310" r:id="rId46"/>
    <p:sldId id="311" r:id="rId47"/>
    <p:sldId id="312" r:id="rId48"/>
    <p:sldId id="313" r:id="rId49"/>
    <p:sldId id="279" r:id="rId50"/>
    <p:sldId id="280" r:id="rId51"/>
    <p:sldId id="281" r:id="rId52"/>
    <p:sldId id="282" r:id="rId53"/>
    <p:sldId id="283" r:id="rId54"/>
    <p:sldId id="284" r:id="rId55"/>
    <p:sldId id="289" r:id="rId56"/>
  </p:sldIdLst>
  <p:sldSz cx="9144000" cy="6858000" type="screen4x3"/>
  <p:notesSz cx="6797675" cy="99266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F96B9-CE42-4384-8AF1-F289082FCB4C}" type="datetimeFigureOut">
              <a:rPr lang="th-TH" smtClean="0"/>
              <a:t>20/08/61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A686-42B2-4D9B-95B9-360F7E0831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1159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64606-E6D5-4F51-8039-084E5283BCC3}" type="datetimeFigureOut">
              <a:rPr lang="th-TH" smtClean="0"/>
              <a:t>20/08/61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BF562-96C7-47F6-8D85-AD050CB397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727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6018C7CA-7B59-46C3-ACDC-C0A15EE3F1C2}" type="slidenum">
              <a:rPr lang="th-TH" sz="1200">
                <a:solidFill>
                  <a:prstClr val="black"/>
                </a:solidFill>
              </a:rPr>
              <a:pPr eaLnBrk="1" hangingPunct="1"/>
              <a:t>13</a:t>
            </a:fld>
            <a:endParaRPr lang="th-TH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th-TH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fld id="{592B347A-C95C-41CD-9A05-297DF74A868B}" type="slidenum">
              <a:rPr lang="th-TH" sz="1200">
                <a:solidFill>
                  <a:prstClr val="black"/>
                </a:solidFill>
              </a:rPr>
              <a:pPr eaLnBrk="1" hangingPunct="1"/>
              <a:t>14</a:t>
            </a:fld>
            <a:endParaRPr lang="th-TH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สี่เหลี่ยมผืนผ้า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สี่เหลี่ยมผืนผ้า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วงรี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วงรี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สี่เหลี่ยมผืนผ้า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สี่เหลี่ยมผืนผ้า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สี่เหลี่ยมผืนผ้า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สี่เหลี่ยมผืนผ้า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วงรี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วงรี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68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98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4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7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2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41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87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8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ยึดเนื้อหา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10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00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05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สี่เหลี่ยมผืนผ้า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สี่เหลี่ยมผืนผ้า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วงรี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วงรี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CE3DC73-16F7-4833-B0E1-BB04665E38C3}" type="slidenum">
              <a:rPr lang="th-TH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th-TH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1270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CE3DC73-16F7-4833-B0E1-BB04665E38C3}" type="slidenum">
              <a:rPr lang="th-TH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th-TH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ตัวยึดเนื้อหา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37660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สี่เหลี่ยมผืนผ้า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สี่เหลี่ยมผืนผ้า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3" name="สี่เหลี่ยมผืนผ้า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สี่เหลี่ยมผืนผ้า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วงรี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วงรี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CE3DC73-16F7-4833-B0E1-BB04665E38C3}" type="slidenum">
              <a:rPr lang="th-TH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th-TH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8001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DC73-16F7-4833-B0E1-BB04665E38C3}" type="slidenum">
              <a:rPr lang="th-TH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th-TH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ตัวยึดเนื้อหา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2" name="ตัวยึดเนื้อหา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71994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สี่เหลี่ยมผืนผ้า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สี่เหลี่ยมผืนผ้า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สี่เหลี่ยมผืนผ้า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สี่เหลี่ยมผืนผ้า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th-TH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ตัวยึดเนื้อหา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6" name="ตัวยึดเนื้อหา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5" name="วงรี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วงรี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CE3DC73-16F7-4833-B0E1-BB04665E38C3}" type="slidenum">
              <a:rPr lang="th-TH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th-TH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3" name="ชื่อเรื่อง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0887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CE3DC73-16F7-4833-B0E1-BB04665E38C3}" type="slidenum">
              <a:rPr lang="th-TH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th-TH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17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สี่เหลี่ยมผืนผ้า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สี่เหลี่ยมผืนผ้า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สี่เหลี่ยมผืนผ้า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สี่เหลี่ยมผืนผ้า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898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สี่เหลี่ยมผืนผ้า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สี่เหลี่ยมผืนผ้า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3" name="สี่เหลี่ยมผืนผ้า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สี่เหลี่ยมผืนผ้า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วงรี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วงรี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สี่เหลี่ยมผืนผ้า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ตัวยึดเนื้อหา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0" name="วงรี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วงรี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CE3DC73-16F7-4833-B0E1-BB04665E38C3}" type="slidenum">
              <a:rPr lang="th-TH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th-TH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1" name="สี่เหลี่ยมผืนผ้า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5915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ตัวเชื่อมต่อตรง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สี่เหลี่ยมผืนผ้า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สี่เหลี่ยมผืนผ้า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วงรี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CE3DC73-16F7-4833-B0E1-BB04665E38C3}" type="slidenum">
              <a:rPr lang="th-TH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th-TH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2" name="สี่เหลี่ยมผืนผ้า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2695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DC73-16F7-4833-B0E1-BB04665E38C3}" type="slidenum">
              <a:rPr lang="th-TH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th-TH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17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สี่เหลี่ยมผืนผ้า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สี่เหลี่ยมผืนผ้า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สี่เหลี่ยมผืนผ้า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สี่เหลี่ยมผืนผ้า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วงรี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วงรี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CE3DC73-16F7-4833-B0E1-BB04665E38C3}" type="slidenum">
              <a:rPr lang="th-TH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th-TH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14476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03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67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55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43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8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ตัวยึดเนื้อหา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2" name="ตัวยึดเนื้อหา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90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89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48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1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2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396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796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69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797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8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สี่เหลี่ยมผืนผ้า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สี่เหลี่ยมผืนผ้า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สี่เหลี่ยมผืนผ้า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สี่เหลี่ยมผืนผ้า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th-TH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ตัวยึดเนื้อหา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6" name="ตัวยึดเนื้อหา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5" name="วงรี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วงรี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3" name="ชื่อเรื่อง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744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425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40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19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23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4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96A72-175F-40E4-ADD0-7382CD1AF3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943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499E-7BD4-4892-AF8B-7BD64E4006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05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67CE1-809E-4002-9159-45898E41C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50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18E8B-FC2C-4C38-9A6B-AF98B9BFE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10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98C90-5DD6-48C8-BD9B-430B54836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A768-5111-4802-A176-AECEAAD060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97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82A23-D909-47C6-8E1E-968B0AEF07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658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FBD00-E6CF-43A7-A30C-228510E1E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254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03DF5-2E14-4EEA-8669-1503ED76F2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700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87DB2-AD7D-40B6-8E82-8BF2C38A64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797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28307-80F1-4FBD-BA58-ABBCC2ECC3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599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96A72-175F-40E4-ADD0-7382CD1AF3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98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4499E-7BD4-4892-AF8B-7BD64E4006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93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67CE1-809E-4002-9159-45898E41C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5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สี่เหลี่ยมผืนผ้า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สี่เหลี่ยมผืนผ้า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สี่เหลี่ยมผืนผ้า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สี่เหลี่ยมผืนผ้า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18E8B-FC2C-4C38-9A6B-AF98B9BFE2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397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98C90-5DD6-48C8-BD9B-430B548364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195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A768-5111-4802-A176-AECEAAD060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399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82A23-D909-47C6-8E1E-968B0AEF07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689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FBD00-E6CF-43A7-A30C-228510E1E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394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03DF5-2E14-4EEA-8669-1503ED76F2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932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87DB2-AD7D-40B6-8E82-8BF2C38A64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036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28307-80F1-4FBD-BA58-ABBCC2ECC3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824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095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64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สี่เหลี่ยมผืนผ้า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ตัวยึดเนื้อหา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0" name="วงรี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วงรี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1" name="สี่เหลี่ยมผืนผ้า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445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656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20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73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188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603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78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876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536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92FEEC6-4698-4FCE-9D76-F15325C847FA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h-TH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7BFA7B1-C722-4320-8E4D-796E6B499086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7946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ตัวเชื่อมต่อตรง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สี่เหลี่ยมผืนผ้า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สี่เหลี่ยมผืนผ้า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วงรี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วงรี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2" name="สี่เหลี่ยมผืนผ้า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FEEC6-4698-4FCE-9D76-F15325C847FA}" type="datetimeFigureOut">
              <a:rPr lang="th-TH" smtClean="0">
                <a:solidFill>
                  <a:prstClr val="black"/>
                </a:solidFill>
              </a:rPr>
              <a:pPr/>
              <a:t>20/08/61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BFA7B1-C722-4320-8E4D-796E6B499086}" type="slidenum">
              <a:rPr lang="th-TH" smtClean="0">
                <a:solidFill>
                  <a:prstClr val="black"/>
                </a:solidFill>
              </a:rPr>
              <a:pPr/>
              <a:t>‹#›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062057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FEEC6-4698-4FCE-9D76-F15325C847FA}" type="datetimeFigureOut">
              <a:rPr lang="th-TH" smtClean="0">
                <a:solidFill>
                  <a:prstClr val="white"/>
                </a:solidFill>
              </a:rPr>
              <a:pPr/>
              <a:t>20/08/61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BFA7B1-C722-4320-8E4D-796E6B4990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75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FEEC6-4698-4FCE-9D76-F15325C847FA}" type="datetimeFigureOut">
              <a:rPr lang="th-TH" smtClean="0">
                <a:solidFill>
                  <a:prstClr val="white"/>
                </a:solidFill>
              </a:rPr>
              <a:pPr/>
              <a:t>20/08/61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BFA7B1-C722-4320-8E4D-796E6B4990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33080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FEEC6-4698-4FCE-9D76-F15325C847FA}" type="datetimeFigureOut">
              <a:rPr lang="th-TH" smtClean="0">
                <a:solidFill>
                  <a:prstClr val="black"/>
                </a:solidFill>
              </a:rPr>
              <a:pPr/>
              <a:t>20/08/61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BFA7B1-C722-4320-8E4D-796E6B499086}" type="slidenum">
              <a:rPr lang="th-TH" smtClean="0">
                <a:solidFill>
                  <a:prstClr val="black"/>
                </a:solidFill>
              </a:rPr>
              <a:pPr/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47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FEEC6-4698-4FCE-9D76-F15325C847FA}" type="datetimeFigureOut">
              <a:rPr lang="th-TH" smtClean="0">
                <a:solidFill>
                  <a:prstClr val="white"/>
                </a:solidFill>
              </a:rPr>
              <a:pPr/>
              <a:t>20/08/61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BFA7B1-C722-4320-8E4D-796E6B4990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36278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FEEC6-4698-4FCE-9D76-F15325C847FA}" type="datetimeFigureOut">
              <a:rPr lang="th-TH" smtClean="0">
                <a:solidFill>
                  <a:prstClr val="black"/>
                </a:solidFill>
              </a:rPr>
              <a:pPr/>
              <a:t>20/08/61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BFA7B1-C722-4320-8E4D-796E6B499086}" type="slidenum">
              <a:rPr lang="th-TH" smtClean="0">
                <a:solidFill>
                  <a:prstClr val="black"/>
                </a:solidFill>
              </a:rPr>
              <a:pPr/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334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92FEEC6-4698-4FCE-9D76-F15325C847FA}" type="datetimeFigureOut">
              <a:rPr lang="th-TH" smtClean="0">
                <a:solidFill>
                  <a:prstClr val="black"/>
                </a:solidFill>
              </a:rPr>
              <a:pPr/>
              <a:t>20/08/61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BFA7B1-C722-4320-8E4D-796E6B499086}" type="slidenum">
              <a:rPr lang="th-TH" smtClean="0">
                <a:solidFill>
                  <a:prstClr val="black"/>
                </a:solidFill>
              </a:rPr>
              <a:pPr/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7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92FEEC6-4698-4FCE-9D76-F15325C847FA}" type="datetimeFigureOut">
              <a:rPr lang="th-TH" smtClean="0">
                <a:solidFill>
                  <a:prstClr val="white"/>
                </a:solidFill>
              </a:rPr>
              <a:pPr/>
              <a:t>20/08/61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7BFA7B1-C722-4320-8E4D-796E6B4990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98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FEEC6-4698-4FCE-9D76-F15325C847FA}" type="datetimeFigureOut">
              <a:rPr lang="th-TH" smtClean="0">
                <a:solidFill>
                  <a:prstClr val="black"/>
                </a:solidFill>
              </a:rPr>
              <a:pPr/>
              <a:t>20/08/61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BFA7B1-C722-4320-8E4D-796E6B499086}" type="slidenum">
              <a:rPr lang="th-TH" smtClean="0">
                <a:solidFill>
                  <a:prstClr val="black"/>
                </a:solidFill>
              </a:rPr>
              <a:pPr/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357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2FEEC6-4698-4FCE-9D76-F15325C847FA}" type="datetimeFigureOut">
              <a:rPr lang="th-TH" smtClean="0">
                <a:solidFill>
                  <a:prstClr val="black"/>
                </a:solidFill>
              </a:rPr>
              <a:pPr/>
              <a:t>20/08/61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BFA7B1-C722-4320-8E4D-796E6B499086}" type="slidenum">
              <a:rPr lang="th-TH" smtClean="0">
                <a:solidFill>
                  <a:prstClr val="black"/>
                </a:solidFill>
              </a:rPr>
              <a:pPr/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9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สี่เหลี่ยมผืนผ้า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วงรี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วงรี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CE3DC73-16F7-4833-B0E1-BB04665E38C3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895FF-FA86-4656-9239-0B236676A027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E7C5A-5E5F-4235-ACF7-592822E8F8A2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8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สี่เหลี่ยมผืนผ้า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สี่เหลี่ยมผืนผ้า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สี่เหลี่ยมผืนผ้า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CA0D8BD-9D19-4237-A001-5AA49BF842B0}" type="datetimeFigureOut">
              <a:rPr lang="th-TH" smtClean="0"/>
              <a:pPr/>
              <a:t>20/08/61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วงรี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CE3DC73-16F7-4833-B0E1-BB04665E38C3}" type="slidenum">
              <a:rPr lang="th-TH" smtClean="0">
                <a:solidFill>
                  <a:srgbClr val="8CADAE">
                    <a:shade val="75000"/>
                  </a:srgbClr>
                </a:solidFill>
              </a:rPr>
              <a:pPr/>
              <a:t>‹#›</a:t>
            </a:fld>
            <a:endParaRPr lang="th-TH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9676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6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7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438600-F82C-45B3-BC24-024652C5850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2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438600-F82C-45B3-BC24-024652C5850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2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66E44-6DF8-4DBA-B658-4FEE81D4843D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20/08/61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BF1B-D0D5-4CA3-B2EB-3C01DEE2F1BD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7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2FEEC6-4698-4FCE-9D76-F15325C847FA}" type="datetimeFigureOut">
              <a:rPr lang="th-TH" smtClean="0">
                <a:solidFill>
                  <a:prstClr val="black"/>
                </a:solidFill>
              </a:rPr>
              <a:pPr/>
              <a:t>20/08/61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7BFA7B1-C722-4320-8E4D-796E6B499086}" type="slidenum">
              <a:rPr lang="th-TH" smtClean="0">
                <a:solidFill>
                  <a:prstClr val="black"/>
                </a:solidFill>
              </a:rPr>
              <a:pPr/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7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รูปภาพ 24" descr="ปกพบสมาชิก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D:\Users\Kcom\Downloads\ปกพบสมาชิก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Kcom\Downloads\ปกพบสมาชิก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75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38140404_821958521306412_4695695342513946624_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06" y="754574"/>
            <a:ext cx="2632376" cy="1901160"/>
          </a:xfrm>
          <a:prstGeom prst="rect">
            <a:avLst/>
          </a:prstGeom>
        </p:spPr>
      </p:pic>
      <p:pic>
        <p:nvPicPr>
          <p:cNvPr id="9" name="รูปภาพ 8" descr="สมุด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747" y="428604"/>
            <a:ext cx="2928958" cy="1991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85720" y="285728"/>
            <a:ext cx="4454746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ระบบ </a:t>
            </a:r>
            <a:r>
              <a:rPr lang="en-US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ATM </a:t>
            </a:r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สหกรณ์</a:t>
            </a:r>
            <a:endParaRPr lang="th-TH" sz="6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 descr="20187261530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428604"/>
            <a:ext cx="2357454" cy="1768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0933" y="2655734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>
                <a:solidFill>
                  <a:prstClr val="black"/>
                </a:solidFill>
              </a:rPr>
              <a:t>ทำไมเอทีเอ็มต้องผูกกับบัญชีออมทรัพย์</a:t>
            </a:r>
            <a:endParaRPr lang="th-TH" sz="3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945" y="3285563"/>
            <a:ext cx="50760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>
                <a:solidFill>
                  <a:prstClr val="black"/>
                </a:solidFill>
              </a:rPr>
              <a:t>บัญชีออมทรัพย์พิเศษของสมาชิก</a:t>
            </a:r>
          </a:p>
          <a:p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อัตราดอกเบี้ย </a:t>
            </a:r>
            <a:r>
              <a:rPr lang="en-US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4.00</a:t>
            </a:r>
          </a:p>
          <a:p>
            <a:r>
              <a:rPr lang="en-US" sz="32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2.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จำกัดจำนวนการถอนเดือนละ </a:t>
            </a:r>
            <a:r>
              <a:rPr lang="en-US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ครั้ง</a:t>
            </a:r>
          </a:p>
          <a:p>
            <a:r>
              <a:rPr lang="th-TH" sz="32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ถอนเกิน คิดค่าธรรมเนียมการถอน</a:t>
            </a:r>
          </a:p>
          <a:p>
            <a:r>
              <a:rPr lang="th-TH" sz="32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  ร้อยละ </a:t>
            </a:r>
            <a:r>
              <a:rPr lang="en-US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แต่ไม่เกินครั้งละ </a:t>
            </a:r>
            <a:r>
              <a:rPr lang="en-US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300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บาท</a:t>
            </a:r>
            <a:endParaRPr lang="th-TH" sz="32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19" y="3501008"/>
            <a:ext cx="40133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>
                <a:solidFill>
                  <a:prstClr val="black"/>
                </a:solidFill>
              </a:rPr>
              <a:t>บัญชีออมทรัพย์ของสมาชิก</a:t>
            </a:r>
          </a:p>
          <a:p>
            <a:r>
              <a:rPr lang="th-TH" sz="3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อัตราดอกเบี้ย </a:t>
            </a:r>
            <a:r>
              <a:rPr lang="en-US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3.75</a:t>
            </a:r>
          </a:p>
          <a:p>
            <a:r>
              <a:rPr lang="en-US" sz="32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2.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ไม่จำกัดจำนวนการถอนต่อเดือน</a:t>
            </a:r>
          </a:p>
          <a:p>
            <a:endParaRPr lang="th-TH" sz="3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44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sosceles Triangle 32"/>
          <p:cNvSpPr/>
          <p:nvPr/>
        </p:nvSpPr>
        <p:spPr bwMode="auto">
          <a:xfrm>
            <a:off x="8216900" y="1571625"/>
            <a:ext cx="141288" cy="214313"/>
          </a:xfrm>
          <a:prstGeom prst="triangle">
            <a:avLst>
              <a:gd name="adj" fmla="val 0"/>
            </a:avLst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 rot="10800000">
            <a:off x="3714750" y="3643313"/>
            <a:ext cx="4500563" cy="2928937"/>
          </a:xfrm>
          <a:prstGeom prst="round2SameRect">
            <a:avLst>
              <a:gd name="adj1" fmla="val 12390"/>
              <a:gd name="adj2" fmla="val 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357563" y="3643313"/>
            <a:ext cx="4857750" cy="0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TextBox 2"/>
          <p:cNvSpPr txBox="1">
            <a:spLocks noChangeArrowheads="1"/>
          </p:cNvSpPr>
          <p:nvPr/>
        </p:nvSpPr>
        <p:spPr bwMode="auto">
          <a:xfrm>
            <a:off x="3255963" y="2857500"/>
            <a:ext cx="48164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400" b="1" smtClean="0">
                <a:solidFill>
                  <a:srgbClr val="FFFFFF"/>
                </a:solidFill>
                <a:latin typeface="Calibri" pitchFamily="34" charset="0"/>
              </a:rPr>
              <a:t>Thanachart CO-OP D Card</a:t>
            </a:r>
            <a:endParaRPr lang="th-TH" sz="3400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54" name="Picture 6" descr="COOP-Card-2017_Mock-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224" r="798" b="1447"/>
          <a:stretch>
            <a:fillRect/>
          </a:stretch>
        </p:blipFill>
        <p:spPr bwMode="auto">
          <a:xfrm>
            <a:off x="4000500" y="3857625"/>
            <a:ext cx="4000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/>
          <p:cNvCxnSpPr>
            <a:stCxn id="33" idx="0"/>
          </p:cNvCxnSpPr>
          <p:nvPr/>
        </p:nvCxnSpPr>
        <p:spPr>
          <a:xfrm rot="16200000" flipH="1" flipV="1">
            <a:off x="5894388" y="3892550"/>
            <a:ext cx="4643438" cy="158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  <a:effectLst>
            <a:outerShdw blurRad="88900" dist="76200" dir="4200000" sx="101000" sy="101000" algn="t" rotWithShape="0">
              <a:prstClr val="black">
                <a:alpha val="9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0"/>
          <p:cNvGrpSpPr/>
          <p:nvPr/>
        </p:nvGrpSpPr>
        <p:grpSpPr bwMode="auto">
          <a:xfrm rot="10800000">
            <a:off x="1500166" y="1785926"/>
            <a:ext cx="6858054" cy="876740"/>
            <a:chOff x="1518159" y="1857364"/>
            <a:chExt cx="4339725" cy="642942"/>
          </a:xfrm>
          <a:gradFill flip="none" rotWithShape="1">
            <a:gsLst>
              <a:gs pos="0">
                <a:schemeClr val="accent3">
                  <a:lumMod val="95000"/>
                </a:schemeClr>
              </a:gs>
              <a:gs pos="37000">
                <a:schemeClr val="bg1"/>
              </a:gs>
              <a:gs pos="74000">
                <a:schemeClr val="bg1">
                  <a:lumMod val="95000"/>
                </a:schemeClr>
              </a:gs>
              <a:gs pos="96000">
                <a:schemeClr val="bg1"/>
              </a:gs>
            </a:gsLst>
            <a:lin ang="7200000" scaled="0"/>
            <a:tileRect l="-100000" t="-100000"/>
          </a:gradFill>
          <a:effectLst>
            <a:glow rad="101600">
              <a:schemeClr val="accent3">
                <a:satMod val="175000"/>
                <a:alpha val="40000"/>
              </a:schemeClr>
            </a:glow>
            <a:outerShdw blurRad="25400" dist="38100" dir="7200000" sx="99000" sy="99000" algn="tr" rotWithShape="0">
              <a:schemeClr val="tx1">
                <a:alpha val="21000"/>
              </a:schemeClr>
            </a:outerShdw>
          </a:effectLst>
        </p:grpSpPr>
        <p:sp>
          <p:nvSpPr>
            <p:cNvPr id="34" name="Flowchart: Delay 33"/>
            <p:cNvSpPr/>
            <p:nvPr/>
          </p:nvSpPr>
          <p:spPr>
            <a:xfrm>
              <a:off x="5410486" y="1857364"/>
              <a:ext cx="447398" cy="642942"/>
            </a:xfrm>
            <a:prstGeom prst="flowChartDelay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518159" y="1857364"/>
              <a:ext cx="3892328" cy="642942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2057" name="TextBox 1"/>
          <p:cNvSpPr txBox="1">
            <a:spLocks noChangeArrowheads="1"/>
          </p:cNvSpPr>
          <p:nvPr/>
        </p:nvSpPr>
        <p:spPr bwMode="auto">
          <a:xfrm>
            <a:off x="2074863" y="1857375"/>
            <a:ext cx="5997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บริการบัตรเดบิตสำหรับสหกรณ์</a:t>
            </a:r>
          </a:p>
        </p:txBody>
      </p:sp>
    </p:spTree>
    <p:extLst>
      <p:ext uri="{BB962C8B-B14F-4D97-AF65-F5344CB8AC3E}">
        <p14:creationId xmlns:p14="http://schemas.microsoft.com/office/powerpoint/2010/main" val="37433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rot="5400000">
            <a:off x="6429375" y="3798888"/>
            <a:ext cx="4429125" cy="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285750" y="0"/>
            <a:ext cx="3429000" cy="1357313"/>
            <a:chOff x="285720" y="0"/>
            <a:chExt cx="3429024" cy="1428736"/>
          </a:xfrm>
        </p:grpSpPr>
        <p:sp>
          <p:nvSpPr>
            <p:cNvPr id="3" name="Parallelogram 2"/>
            <p:cNvSpPr/>
            <p:nvPr/>
          </p:nvSpPr>
          <p:spPr>
            <a:xfrm>
              <a:off x="1714480" y="0"/>
              <a:ext cx="2000264" cy="1428736"/>
            </a:xfrm>
            <a:prstGeom prst="parallelogram">
              <a:avLst/>
            </a:prstGeom>
            <a:gradFill>
              <a:gsLst>
                <a:gs pos="0">
                  <a:schemeClr val="accent3">
                    <a:lumMod val="95000"/>
                  </a:schemeClr>
                </a:gs>
                <a:gs pos="46000">
                  <a:schemeClr val="accent3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2" name="Parallelogram 1"/>
            <p:cNvSpPr/>
            <p:nvPr/>
          </p:nvSpPr>
          <p:spPr>
            <a:xfrm flipH="1">
              <a:off x="285720" y="0"/>
              <a:ext cx="3071835" cy="1428736"/>
            </a:xfrm>
            <a:prstGeom prst="parallelogram">
              <a:avLst/>
            </a:prstGeom>
            <a:gradFill>
              <a:gsLst>
                <a:gs pos="1000">
                  <a:schemeClr val="bg1"/>
                </a:gs>
                <a:gs pos="48000">
                  <a:srgbClr val="F37021">
                    <a:alpha val="76000"/>
                  </a:srgbClr>
                </a:gs>
                <a:gs pos="70000">
                  <a:srgbClr val="F37021">
                    <a:alpha val="89000"/>
                  </a:srgbClr>
                </a:gs>
                <a:gs pos="100000">
                  <a:srgbClr val="F3702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725488" y="711200"/>
            <a:ext cx="1560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Calibri" pitchFamily="34" charset="0"/>
              </a:rPr>
              <a:t>Service</a:t>
            </a:r>
            <a:endParaRPr lang="th-TH" sz="3600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8625" y="2246313"/>
            <a:ext cx="371475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บริการที่ธนาคารเป็นผู้ออกบัตรเดบิตของธนาคารให้แก่สหกรณ์ สำหรับมอบให้แก่สมาชิก เพื่อเพิ่มประสิทธิภาพการให้บริการกับสมาชิก ในการใช้บริการถอนเงินกู้ หรือ เงินฝากที่สมาชิกมีอยู่กับสหกรณ์ ผ่านบัตร 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Thanachart CO-OP D Card </a:t>
            </a:r>
            <a:r>
              <a:rPr lang="th-TH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ได้ตลอด 24 ชั่วโมง</a:t>
            </a:r>
          </a:p>
        </p:txBody>
      </p:sp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5572125" y="1785938"/>
            <a:ext cx="3286125" cy="642937"/>
            <a:chOff x="5572132" y="1785926"/>
            <a:chExt cx="3286180" cy="642941"/>
          </a:xfrm>
        </p:grpSpPr>
        <p:grpSp>
          <p:nvGrpSpPr>
            <p:cNvPr id="7" name="Group 10"/>
            <p:cNvGrpSpPr/>
            <p:nvPr/>
          </p:nvGrpSpPr>
          <p:grpSpPr>
            <a:xfrm rot="10800000">
              <a:off x="5572132" y="1902824"/>
              <a:ext cx="3286180" cy="526043"/>
              <a:chOff x="1428696" y="1857364"/>
              <a:chExt cx="4429188" cy="642942"/>
            </a:xfrm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37000">
                  <a:schemeClr val="bg1"/>
                </a:gs>
                <a:gs pos="7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7200000" scaled="0"/>
              <a:tileRect l="-100000" t="-100000"/>
            </a:gra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5400" dist="38100" dir="7200000" sx="99000" sy="99000" algn="tr" rotWithShape="0">
                <a:schemeClr val="tx1">
                  <a:alpha val="21000"/>
                </a:schemeClr>
              </a:outerShdw>
            </a:effectLst>
          </p:grpSpPr>
          <p:sp>
            <p:nvSpPr>
              <p:cNvPr id="16" name="Flowchart: Delay 15"/>
              <p:cNvSpPr/>
              <p:nvPr/>
            </p:nvSpPr>
            <p:spPr>
              <a:xfrm>
                <a:off x="5214942" y="1857364"/>
                <a:ext cx="642942" cy="642942"/>
              </a:xfrm>
              <a:prstGeom prst="flowChartDelay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28696" y="1857364"/>
                <a:ext cx="3857684" cy="642942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" name="Isosceles Triangle 19"/>
            <p:cNvSpPr/>
            <p:nvPr/>
          </p:nvSpPr>
          <p:spPr>
            <a:xfrm>
              <a:off x="8678922" y="1785926"/>
              <a:ext cx="179390" cy="117476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4103" name="TextBox 20"/>
          <p:cNvSpPr txBox="1">
            <a:spLocks noChangeArrowheads="1"/>
          </p:cNvSpPr>
          <p:nvPr/>
        </p:nvSpPr>
        <p:spPr bwMode="auto">
          <a:xfrm>
            <a:off x="7143750" y="1143000"/>
            <a:ext cx="171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37021"/>
                </a:solidFill>
                <a:latin typeface="Calibri" pitchFamily="34" charset="0"/>
              </a:rPr>
              <a:t>Highlight</a:t>
            </a:r>
            <a:endParaRPr lang="th-TH" sz="3200" b="1" smtClean="0">
              <a:solidFill>
                <a:srgbClr val="F37021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00750" y="1928813"/>
            <a:ext cx="2500313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000" b="1" dirty="0">
                <a:solidFill>
                  <a:srgbClr val="808080">
                    <a:lumMod val="50000"/>
                  </a:srgbClr>
                </a:solidFill>
                <a:latin typeface="Cordia New" pitchFamily="34" charset="-34"/>
                <a:cs typeface="Cordia New" pitchFamily="34" charset="-34"/>
              </a:rPr>
              <a:t>ถอนเงินฝากสหกรณ์</a:t>
            </a:r>
          </a:p>
        </p:txBody>
      </p: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5929313" y="2643188"/>
            <a:ext cx="2928937" cy="642937"/>
            <a:chOff x="5572132" y="1785926"/>
            <a:chExt cx="3286180" cy="642941"/>
          </a:xfrm>
        </p:grpSpPr>
        <p:grpSp>
          <p:nvGrpSpPr>
            <p:cNvPr id="9" name="Group 10"/>
            <p:cNvGrpSpPr/>
            <p:nvPr/>
          </p:nvGrpSpPr>
          <p:grpSpPr>
            <a:xfrm rot="10800000">
              <a:off x="5572129" y="1902824"/>
              <a:ext cx="3286182" cy="526043"/>
              <a:chOff x="1428696" y="1857364"/>
              <a:chExt cx="4429188" cy="642942"/>
            </a:xfrm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37000">
                  <a:schemeClr val="bg1"/>
                </a:gs>
                <a:gs pos="7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7200000" scaled="0"/>
              <a:tileRect l="-100000" t="-100000"/>
            </a:gra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5400" dist="38100" dir="7200000" sx="99000" sy="99000" algn="tr" rotWithShape="0">
                <a:schemeClr val="tx1">
                  <a:alpha val="21000"/>
                </a:schemeClr>
              </a:outerShdw>
            </a:effectLst>
          </p:grpSpPr>
          <p:sp>
            <p:nvSpPr>
              <p:cNvPr id="71" name="Flowchart: Delay 70"/>
              <p:cNvSpPr/>
              <p:nvPr/>
            </p:nvSpPr>
            <p:spPr>
              <a:xfrm>
                <a:off x="5214942" y="1857364"/>
                <a:ext cx="642942" cy="642942"/>
              </a:xfrm>
              <a:prstGeom prst="flowChartDelay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1428696" y="1857364"/>
                <a:ext cx="3857684" cy="642942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0" name="Isosceles Triangle 69"/>
            <p:cNvSpPr/>
            <p:nvPr/>
          </p:nvSpPr>
          <p:spPr>
            <a:xfrm>
              <a:off x="8678419" y="1785926"/>
              <a:ext cx="179893" cy="117476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4106" name="TextBox 29"/>
          <p:cNvSpPr txBox="1">
            <a:spLocks noChangeArrowheads="1"/>
          </p:cNvSpPr>
          <p:nvPr/>
        </p:nvSpPr>
        <p:spPr bwMode="auto">
          <a:xfrm>
            <a:off x="4228101" y="2786063"/>
            <a:ext cx="48846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3000" b="1" dirty="0" smtClean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โอนเงินจากบัญชีเงินฝากไปยังธนาคารอื่น</a:t>
            </a:r>
          </a:p>
        </p:txBody>
      </p: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4572000" y="3500438"/>
            <a:ext cx="4286250" cy="642937"/>
            <a:chOff x="5572132" y="1785926"/>
            <a:chExt cx="3286180" cy="642941"/>
          </a:xfrm>
        </p:grpSpPr>
        <p:grpSp>
          <p:nvGrpSpPr>
            <p:cNvPr id="11" name="Group 10"/>
            <p:cNvGrpSpPr/>
            <p:nvPr/>
          </p:nvGrpSpPr>
          <p:grpSpPr>
            <a:xfrm rot="10800000">
              <a:off x="5572129" y="1902824"/>
              <a:ext cx="3286182" cy="526043"/>
              <a:chOff x="1428696" y="1857364"/>
              <a:chExt cx="4429188" cy="642942"/>
            </a:xfrm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37000">
                  <a:schemeClr val="bg1"/>
                </a:gs>
                <a:gs pos="7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7200000" scaled="0"/>
              <a:tileRect l="-100000" t="-100000"/>
            </a:gra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5400" dist="38100" dir="7200000" sx="99000" sy="99000" algn="tr" rotWithShape="0">
                <a:schemeClr val="tx1">
                  <a:alpha val="21000"/>
                </a:schemeClr>
              </a:outerShdw>
            </a:effectLst>
          </p:grpSpPr>
          <p:sp>
            <p:nvSpPr>
              <p:cNvPr id="76" name="Flowchart: Delay 75"/>
              <p:cNvSpPr/>
              <p:nvPr/>
            </p:nvSpPr>
            <p:spPr>
              <a:xfrm>
                <a:off x="5214942" y="1857364"/>
                <a:ext cx="642942" cy="642942"/>
              </a:xfrm>
              <a:prstGeom prst="flowChartDelay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428696" y="1857364"/>
                <a:ext cx="3857684" cy="642942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5" name="Isosceles Triangle 74"/>
            <p:cNvSpPr/>
            <p:nvPr/>
          </p:nvSpPr>
          <p:spPr>
            <a:xfrm>
              <a:off x="8678181" y="1785926"/>
              <a:ext cx="180131" cy="117476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77"/>
          <p:cNvGrpSpPr>
            <a:grpSpLocks/>
          </p:cNvGrpSpPr>
          <p:nvPr/>
        </p:nvGrpSpPr>
        <p:grpSpPr bwMode="auto">
          <a:xfrm>
            <a:off x="4572000" y="4357688"/>
            <a:ext cx="4286250" cy="642937"/>
            <a:chOff x="5572132" y="1785926"/>
            <a:chExt cx="3286180" cy="642941"/>
          </a:xfrm>
        </p:grpSpPr>
        <p:grpSp>
          <p:nvGrpSpPr>
            <p:cNvPr id="13" name="Group 10"/>
            <p:cNvGrpSpPr/>
            <p:nvPr/>
          </p:nvGrpSpPr>
          <p:grpSpPr>
            <a:xfrm rot="10800000">
              <a:off x="5572129" y="1902824"/>
              <a:ext cx="3286182" cy="526043"/>
              <a:chOff x="1428696" y="1857364"/>
              <a:chExt cx="4429188" cy="642942"/>
            </a:xfrm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37000">
                  <a:schemeClr val="bg1"/>
                </a:gs>
                <a:gs pos="7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7200000" scaled="0"/>
              <a:tileRect l="-100000" t="-100000"/>
            </a:gra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5400" dist="38100" dir="7200000" sx="99000" sy="99000" algn="tr" rotWithShape="0">
                <a:schemeClr val="tx1">
                  <a:alpha val="21000"/>
                </a:schemeClr>
              </a:outerShdw>
            </a:effectLst>
          </p:grpSpPr>
          <p:sp>
            <p:nvSpPr>
              <p:cNvPr id="81" name="Flowchart: Delay 80"/>
              <p:cNvSpPr/>
              <p:nvPr/>
            </p:nvSpPr>
            <p:spPr>
              <a:xfrm>
                <a:off x="5214942" y="1857364"/>
                <a:ext cx="642942" cy="642942"/>
              </a:xfrm>
              <a:prstGeom prst="flowChartDelay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1428696" y="1857364"/>
                <a:ext cx="3857684" cy="642942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0" name="Isosceles Triangle 79"/>
            <p:cNvSpPr/>
            <p:nvPr/>
          </p:nvSpPr>
          <p:spPr>
            <a:xfrm>
              <a:off x="8678181" y="1785926"/>
              <a:ext cx="180131" cy="117476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82"/>
          <p:cNvGrpSpPr>
            <a:grpSpLocks/>
          </p:cNvGrpSpPr>
          <p:nvPr/>
        </p:nvGrpSpPr>
        <p:grpSpPr bwMode="auto">
          <a:xfrm>
            <a:off x="4071938" y="5214938"/>
            <a:ext cx="4786312" cy="642937"/>
            <a:chOff x="5572132" y="1785926"/>
            <a:chExt cx="3286180" cy="642941"/>
          </a:xfrm>
        </p:grpSpPr>
        <p:grpSp>
          <p:nvGrpSpPr>
            <p:cNvPr id="15" name="Group 10"/>
            <p:cNvGrpSpPr/>
            <p:nvPr/>
          </p:nvGrpSpPr>
          <p:grpSpPr>
            <a:xfrm rot="10800000">
              <a:off x="5572129" y="1902824"/>
              <a:ext cx="3286182" cy="526043"/>
              <a:chOff x="1428696" y="1857364"/>
              <a:chExt cx="4429188" cy="642942"/>
            </a:xfrm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37000">
                  <a:schemeClr val="bg1"/>
                </a:gs>
                <a:gs pos="7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7200000" scaled="0"/>
              <a:tileRect l="-100000" t="-100000"/>
            </a:gra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5400" dist="38100" dir="7200000" sx="99000" sy="99000" algn="tr" rotWithShape="0">
                <a:schemeClr val="tx1">
                  <a:alpha val="21000"/>
                </a:schemeClr>
              </a:outerShdw>
            </a:effectLst>
          </p:grpSpPr>
          <p:sp>
            <p:nvSpPr>
              <p:cNvPr id="86" name="Flowchart: Delay 85"/>
              <p:cNvSpPr/>
              <p:nvPr/>
            </p:nvSpPr>
            <p:spPr>
              <a:xfrm>
                <a:off x="5214942" y="1857364"/>
                <a:ext cx="642942" cy="642942"/>
              </a:xfrm>
              <a:prstGeom prst="flowChartDelay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1428696" y="1857364"/>
                <a:ext cx="3857684" cy="642942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5" name="Isosceles Triangle 84"/>
            <p:cNvSpPr/>
            <p:nvPr/>
          </p:nvSpPr>
          <p:spPr>
            <a:xfrm>
              <a:off x="8678472" y="1785926"/>
              <a:ext cx="179840" cy="117476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4110" name="TextBox 35"/>
          <p:cNvSpPr txBox="1">
            <a:spLocks noChangeArrowheads="1"/>
          </p:cNvSpPr>
          <p:nvPr/>
        </p:nvSpPr>
        <p:spPr bwMode="auto">
          <a:xfrm>
            <a:off x="4700588" y="4518025"/>
            <a:ext cx="35147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3000" b="1" smtClean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ซื้อสินค้าและบริการได้ทั่วโลก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837113" y="3660775"/>
            <a:ext cx="3949700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000" b="1" dirty="0">
                <a:solidFill>
                  <a:srgbClr val="808080">
                    <a:lumMod val="50000"/>
                  </a:srgbClr>
                </a:solidFill>
                <a:latin typeface="Cordia New" pitchFamily="34" charset="-34"/>
                <a:cs typeface="Cordia New" pitchFamily="34" charset="-34"/>
              </a:rPr>
              <a:t>ใช้บัตรผ่านเครื่อง </a:t>
            </a:r>
            <a:r>
              <a:rPr lang="en-US" sz="3000" b="1" dirty="0">
                <a:solidFill>
                  <a:srgbClr val="808080">
                    <a:lumMod val="50000"/>
                  </a:srgbClr>
                </a:solidFill>
                <a:latin typeface="Cordia New" pitchFamily="34" charset="-34"/>
                <a:cs typeface="Cordia New" pitchFamily="34" charset="-34"/>
              </a:rPr>
              <a:t>ATM </a:t>
            </a:r>
            <a:r>
              <a:rPr lang="th-TH" sz="3000" b="1" dirty="0">
                <a:solidFill>
                  <a:srgbClr val="808080">
                    <a:lumMod val="50000"/>
                  </a:srgbClr>
                </a:solidFill>
                <a:latin typeface="Cordia New" pitchFamily="34" charset="-34"/>
                <a:cs typeface="Cordia New" pitchFamily="34" charset="-34"/>
              </a:rPr>
              <a:t>ได้ทั่วโลก</a:t>
            </a:r>
          </a:p>
        </p:txBody>
      </p:sp>
      <p:pic>
        <p:nvPicPr>
          <p:cNvPr id="4112" name="Picture 45" descr="2000px-Mastercard-logo_svg 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0" y="4554538"/>
            <a:ext cx="4794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4191000" y="5345113"/>
            <a:ext cx="466725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พิเศษ</a:t>
            </a:r>
            <a:r>
              <a:rPr lang="th-TH" b="1" dirty="0">
                <a:solidFill>
                  <a:srgbClr val="808080">
                    <a:lumMod val="50000"/>
                  </a:srgbClr>
                </a:solidFill>
                <a:latin typeface="Cordia New" pitchFamily="34" charset="-34"/>
                <a:cs typeface="Cordia New" pitchFamily="34" charset="-34"/>
              </a:rPr>
              <a:t> ประกันอุบัติเหตุสูงสุด 120,000 บาท</a:t>
            </a:r>
          </a:p>
        </p:txBody>
      </p:sp>
      <p:sp>
        <p:nvSpPr>
          <p:cNvPr id="3090" name="TextBox 7"/>
          <p:cNvSpPr txBox="1">
            <a:spLocks noChangeArrowheads="1"/>
          </p:cNvSpPr>
          <p:nvPr/>
        </p:nvSpPr>
        <p:spPr bwMode="auto">
          <a:xfrm>
            <a:off x="5715000" y="6357938"/>
            <a:ext cx="3643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Calibri" pitchFamily="34" charset="0"/>
              </a:rPr>
              <a:t>Thanachart CO-OP D Card</a:t>
            </a:r>
            <a:endParaRPr lang="th-TH" sz="2000" b="1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816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103" grpId="0"/>
      <p:bldP spid="22" grpId="0"/>
      <p:bldP spid="4106" grpId="0"/>
      <p:bldP spid="4110" grpId="0"/>
      <p:bldP spid="42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rot="5400000">
            <a:off x="1928813" y="3571875"/>
            <a:ext cx="5143500" cy="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285750" y="0"/>
            <a:ext cx="3429000" cy="1357313"/>
            <a:chOff x="285720" y="0"/>
            <a:chExt cx="3429024" cy="1428736"/>
          </a:xfrm>
        </p:grpSpPr>
        <p:sp>
          <p:nvSpPr>
            <p:cNvPr id="3" name="Parallelogram 2"/>
            <p:cNvSpPr/>
            <p:nvPr/>
          </p:nvSpPr>
          <p:spPr>
            <a:xfrm>
              <a:off x="1714480" y="0"/>
              <a:ext cx="2000264" cy="1428736"/>
            </a:xfrm>
            <a:prstGeom prst="parallelogram">
              <a:avLst/>
            </a:prstGeom>
            <a:gradFill>
              <a:gsLst>
                <a:gs pos="0">
                  <a:schemeClr val="accent3">
                    <a:lumMod val="95000"/>
                  </a:schemeClr>
                </a:gs>
                <a:gs pos="46000">
                  <a:schemeClr val="accent3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2" name="Parallelogram 1"/>
            <p:cNvSpPr/>
            <p:nvPr/>
          </p:nvSpPr>
          <p:spPr>
            <a:xfrm flipH="1">
              <a:off x="285720" y="0"/>
              <a:ext cx="3071835" cy="1428736"/>
            </a:xfrm>
            <a:prstGeom prst="parallelogram">
              <a:avLst/>
            </a:prstGeom>
            <a:gradFill>
              <a:gsLst>
                <a:gs pos="1000">
                  <a:schemeClr val="bg1"/>
                </a:gs>
                <a:gs pos="48000">
                  <a:srgbClr val="F37021">
                    <a:alpha val="76000"/>
                  </a:srgbClr>
                </a:gs>
                <a:gs pos="70000">
                  <a:srgbClr val="F37021">
                    <a:alpha val="89000"/>
                  </a:srgbClr>
                </a:gs>
                <a:gs pos="100000">
                  <a:srgbClr val="F3702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714375" y="711200"/>
            <a:ext cx="1573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Calibri" pitchFamily="34" charset="0"/>
              </a:rPr>
              <a:t>Benefit</a:t>
            </a:r>
            <a:endParaRPr lang="th-TH" sz="3600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642938" y="1428750"/>
            <a:ext cx="4071937" cy="714375"/>
            <a:chOff x="5572132" y="1785926"/>
            <a:chExt cx="3286180" cy="642941"/>
          </a:xfrm>
        </p:grpSpPr>
        <p:grpSp>
          <p:nvGrpSpPr>
            <p:cNvPr id="6" name="Group 10"/>
            <p:cNvGrpSpPr/>
            <p:nvPr/>
          </p:nvGrpSpPr>
          <p:grpSpPr>
            <a:xfrm rot="10800000">
              <a:off x="5572132" y="1902824"/>
              <a:ext cx="3286180" cy="526043"/>
              <a:chOff x="1428696" y="1857364"/>
              <a:chExt cx="4429188" cy="642942"/>
            </a:xfrm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37000">
                  <a:schemeClr val="bg1"/>
                </a:gs>
                <a:gs pos="7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7200000" scaled="0"/>
              <a:tileRect l="-100000" t="-100000"/>
            </a:gra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5400" dist="38100" dir="7200000" sx="99000" sy="99000" algn="tr" rotWithShape="0">
                <a:schemeClr val="tx1">
                  <a:alpha val="21000"/>
                </a:schemeClr>
              </a:outerShdw>
            </a:effectLst>
          </p:grpSpPr>
          <p:sp>
            <p:nvSpPr>
              <p:cNvPr id="16" name="Flowchart: Delay 15"/>
              <p:cNvSpPr/>
              <p:nvPr/>
            </p:nvSpPr>
            <p:spPr>
              <a:xfrm>
                <a:off x="5214942" y="1857364"/>
                <a:ext cx="642942" cy="642942"/>
              </a:xfrm>
              <a:prstGeom prst="flowChartDelay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28696" y="1857364"/>
                <a:ext cx="3857684" cy="642942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" name="Isosceles Triangle 19"/>
            <p:cNvSpPr/>
            <p:nvPr/>
          </p:nvSpPr>
          <p:spPr>
            <a:xfrm>
              <a:off x="8678949" y="1785926"/>
              <a:ext cx="179363" cy="117158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73150" y="1571625"/>
            <a:ext cx="1212850" cy="615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400" b="1" dirty="0">
                <a:solidFill>
                  <a:srgbClr val="808080">
                    <a:lumMod val="50000"/>
                  </a:srgbClr>
                </a:solidFill>
                <a:latin typeface="Cordia New" pitchFamily="34" charset="-34"/>
                <a:cs typeface="Cordia New" pitchFamily="34" charset="-34"/>
              </a:rPr>
              <a:t>สหกรณ์</a:t>
            </a:r>
          </a:p>
        </p:txBody>
      </p: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4214813" y="1143000"/>
            <a:ext cx="4357687" cy="714375"/>
            <a:chOff x="4143372" y="2786058"/>
            <a:chExt cx="2928993" cy="668919"/>
          </a:xfrm>
        </p:grpSpPr>
        <p:sp>
          <p:nvSpPr>
            <p:cNvPr id="70" name="Isosceles Triangle 69"/>
            <p:cNvSpPr/>
            <p:nvPr/>
          </p:nvSpPr>
          <p:spPr>
            <a:xfrm rot="16200000">
              <a:off x="4179257" y="2750173"/>
              <a:ext cx="142703" cy="214472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4143373" y="2928934"/>
              <a:ext cx="2928992" cy="526043"/>
              <a:chOff x="1428696" y="1857364"/>
              <a:chExt cx="4429188" cy="642942"/>
            </a:xfrm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37000">
                  <a:schemeClr val="bg1"/>
                </a:gs>
                <a:gs pos="7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7200000" scaled="0"/>
              <a:tileRect l="-100000" t="-100000"/>
            </a:gra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5400" dist="38100" dir="7200000" sx="99000" sy="99000" algn="tr" rotWithShape="0">
                <a:schemeClr val="tx1">
                  <a:alpha val="21000"/>
                </a:schemeClr>
              </a:outerShdw>
            </a:effectLst>
          </p:grpSpPr>
          <p:sp>
            <p:nvSpPr>
              <p:cNvPr id="71" name="Flowchart: Delay 70"/>
              <p:cNvSpPr/>
              <p:nvPr/>
            </p:nvSpPr>
            <p:spPr>
              <a:xfrm>
                <a:off x="5214942" y="1857364"/>
                <a:ext cx="642942" cy="642942"/>
              </a:xfrm>
              <a:prstGeom prst="flowChartDelay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1428696" y="1857364"/>
                <a:ext cx="3857684" cy="642942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128" name="TextBox 29"/>
          <p:cNvSpPr txBox="1">
            <a:spLocks noChangeArrowheads="1"/>
          </p:cNvSpPr>
          <p:nvPr/>
        </p:nvSpPr>
        <p:spPr bwMode="auto">
          <a:xfrm>
            <a:off x="5499100" y="1312863"/>
            <a:ext cx="21447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3400" b="1" smtClean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สมาชิกสหกรณ์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71563" y="3238500"/>
            <a:ext cx="3143250" cy="893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th-TH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ลดค่าใช้จ่าย</a:t>
            </a:r>
            <a:r>
              <a:rPr lang="th-TH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 </a:t>
            </a:r>
          </a:p>
          <a:p>
            <a:pPr fontAlgn="base">
              <a:spcBef>
                <a:spcPct val="0"/>
              </a:spcBef>
              <a:defRPr/>
            </a:pP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ลดค่าใช้จ่ายการโอนเงินเข้าบัญชี </a:t>
            </a:r>
            <a:endParaRPr lang="th-TH" sz="2400" b="1" dirty="0">
              <a:solidFill>
                <a:srgbClr val="000000">
                  <a:lumMod val="65000"/>
                  <a:lumOff val="35000"/>
                </a:srgbClr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5130" name="Picture 23" descr="028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09938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5505450" y="3101975"/>
            <a:ext cx="3567113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th-TH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คล่องตัวตลอด </a:t>
            </a:r>
            <a:r>
              <a:rPr lang="en-US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24 </a:t>
            </a:r>
            <a:r>
              <a:rPr lang="th-TH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ชั่วโมง </a:t>
            </a:r>
          </a:p>
          <a:p>
            <a:pPr fontAlgn="base">
              <a:spcBef>
                <a:spcPct val="0"/>
              </a:spcBef>
              <a:defRPr/>
            </a:pP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ถอนเงินและซื้อสินค้า ได้ตลอด 24 ชั่วโมง</a:t>
            </a:r>
          </a:p>
        </p:txBody>
      </p:sp>
      <p:pic>
        <p:nvPicPr>
          <p:cNvPr id="5132" name="Picture 46" descr="032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8" y="3208338"/>
            <a:ext cx="6969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071563" y="2238375"/>
            <a:ext cx="3286125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th-TH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สะดวกสบาย </a:t>
            </a:r>
          </a:p>
          <a:p>
            <a:pPr fontAlgn="base">
              <a:spcBef>
                <a:spcPct val="0"/>
              </a:spcBef>
              <a:defRPr/>
            </a:pP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เพิ่มช่องทางการถอนเงินของสมาชิก</a:t>
            </a:r>
          </a:p>
        </p:txBody>
      </p:sp>
      <p:pic>
        <p:nvPicPr>
          <p:cNvPr id="5134" name="Picture 22" descr="012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320925"/>
            <a:ext cx="7270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071563" y="4167188"/>
            <a:ext cx="342900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th-TH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ลดภาระสำรองเงินสด </a:t>
            </a:r>
          </a:p>
          <a:p>
            <a:pPr fontAlgn="base">
              <a:spcBef>
                <a:spcPct val="0"/>
              </a:spcBef>
              <a:defRPr/>
            </a:pP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ไม่ต้องสำรองเงินเพื่อจ่ายปันผล </a:t>
            </a:r>
            <a:r>
              <a:rPr lang="en-US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100%</a:t>
            </a:r>
            <a:endParaRPr lang="th-TH" sz="2400" b="1" dirty="0">
              <a:solidFill>
                <a:srgbClr val="FF660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5136" name="Picture 19" descr="006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38625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500688" y="2143125"/>
            <a:ext cx="342900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th-TH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สะดวก</a:t>
            </a:r>
            <a:endParaRPr lang="th-TH" sz="1800" b="1" dirty="0">
              <a:solidFill>
                <a:srgbClr val="FF6600"/>
              </a:solidFill>
              <a:latin typeface="Tahoma" pitchFamily="34" charset="0"/>
              <a:cs typeface="Tahoma" pitchFamily="34" charset="0"/>
            </a:endParaRPr>
          </a:p>
          <a:p>
            <a:pPr fontAlgn="base">
              <a:spcBef>
                <a:spcPct val="0"/>
              </a:spcBef>
              <a:defRPr/>
            </a:pP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ไม่มีบัญชีธนาคารก็สามารถใช้บริการได้</a:t>
            </a:r>
          </a:p>
        </p:txBody>
      </p:sp>
      <p:pic>
        <p:nvPicPr>
          <p:cNvPr id="5138" name="Picture 31" descr="011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2214563"/>
            <a:ext cx="7223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500688" y="4054475"/>
            <a:ext cx="3714750" cy="12620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th-TH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ใช้บัตรได้ทั่วโลก </a:t>
            </a:r>
          </a:p>
          <a:p>
            <a:pPr fontAlgn="base">
              <a:spcBef>
                <a:spcPct val="0"/>
              </a:spcBef>
              <a:defRPr/>
            </a:pPr>
            <a:r>
              <a:rPr lang="th-TH" sz="235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ถอนเงินผ่านตู้ </a:t>
            </a:r>
            <a:r>
              <a:rPr lang="en-US" sz="235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ATM </a:t>
            </a:r>
            <a:r>
              <a:rPr lang="th-TH" sz="235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/ ซื้อสินค้าและบริการ ได้ทั่วโลก ภายใต้สัญลักษณ์ </a:t>
            </a:r>
            <a:r>
              <a:rPr lang="en-US" sz="2350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Master Card </a:t>
            </a:r>
            <a:endParaRPr lang="th-TH" sz="2350" dirty="0">
              <a:solidFill>
                <a:srgbClr val="F37021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5140" name="Picture 35" descr="036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137025"/>
            <a:ext cx="7381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7" name="TextBox 7"/>
          <p:cNvSpPr txBox="1">
            <a:spLocks noChangeArrowheads="1"/>
          </p:cNvSpPr>
          <p:nvPr/>
        </p:nvSpPr>
        <p:spPr bwMode="auto">
          <a:xfrm>
            <a:off x="5715000" y="6357938"/>
            <a:ext cx="3643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Calibri" pitchFamily="34" charset="0"/>
              </a:rPr>
              <a:t>Thanachart CO-OP D Card</a:t>
            </a:r>
            <a:endParaRPr lang="th-TH" sz="2000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5095875"/>
            <a:ext cx="3500438" cy="12620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th-TH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มั่นใจ และตรวจสอบง่ายดาย </a:t>
            </a:r>
          </a:p>
          <a:p>
            <a:pPr fontAlgn="base">
              <a:spcBef>
                <a:spcPct val="0"/>
              </a:spcBef>
              <a:defRPr/>
            </a:pP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มีการแจ้งผลการดำเนินการ และการทำธุรกรรมของสมาชิก</a:t>
            </a:r>
          </a:p>
        </p:txBody>
      </p:sp>
      <p:pic>
        <p:nvPicPr>
          <p:cNvPr id="5143" name="Picture 32" descr="063.bm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167313"/>
            <a:ext cx="7143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5500688" y="5137150"/>
            <a:ext cx="3700462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th-TH" b="1" dirty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ประกันอุบัติเหตุ</a:t>
            </a:r>
          </a:p>
          <a:p>
            <a:pPr fontAlgn="base">
              <a:spcBef>
                <a:spcPct val="0"/>
              </a:spcBef>
              <a:defRPr/>
            </a:pP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สูงสุด</a:t>
            </a:r>
            <a:r>
              <a:rPr lang="en-US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 120,000 </a:t>
            </a: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บาท ตลอด </a:t>
            </a:r>
            <a:r>
              <a:rPr lang="en-US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24 </a:t>
            </a:r>
            <a:r>
              <a:rPr lang="th-TH" sz="2400" dirty="0">
                <a:solidFill>
                  <a:srgbClr val="000000">
                    <a:lumMod val="65000"/>
                    <a:lumOff val="35000"/>
                  </a:srgbClr>
                </a:solidFill>
                <a:latin typeface="Cordia New" pitchFamily="34" charset="-34"/>
                <a:cs typeface="Cordia New" pitchFamily="34" charset="-34"/>
              </a:rPr>
              <a:t>ชั่วโมง</a:t>
            </a:r>
            <a:endParaRPr lang="th-TH" sz="1800" dirty="0">
              <a:solidFill>
                <a:srgbClr val="000000">
                  <a:lumMod val="65000"/>
                  <a:lumOff val="35000"/>
                </a:srgbClr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5145" name="Picture 35" descr="009.bmp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197475"/>
            <a:ext cx="72548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18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128" grpId="0"/>
      <p:bldP spid="43" grpId="0"/>
      <p:bldP spid="45" grpId="0"/>
      <p:bldP spid="23" grpId="0"/>
      <p:bldP spid="25" grpId="0"/>
      <p:bldP spid="31" grpId="0"/>
      <p:bldP spid="35" grpId="0"/>
      <p:bldP spid="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"/>
          <p:cNvGrpSpPr>
            <a:grpSpLocks/>
          </p:cNvGrpSpPr>
          <p:nvPr/>
        </p:nvGrpSpPr>
        <p:grpSpPr bwMode="auto">
          <a:xfrm>
            <a:off x="285750" y="0"/>
            <a:ext cx="3429000" cy="1357313"/>
            <a:chOff x="285720" y="0"/>
            <a:chExt cx="3429024" cy="1428736"/>
          </a:xfrm>
        </p:grpSpPr>
        <p:sp>
          <p:nvSpPr>
            <p:cNvPr id="3" name="Parallelogram 2"/>
            <p:cNvSpPr/>
            <p:nvPr/>
          </p:nvSpPr>
          <p:spPr>
            <a:xfrm>
              <a:off x="1714480" y="0"/>
              <a:ext cx="2000264" cy="1428736"/>
            </a:xfrm>
            <a:prstGeom prst="parallelogram">
              <a:avLst/>
            </a:prstGeom>
            <a:gradFill>
              <a:gsLst>
                <a:gs pos="0">
                  <a:schemeClr val="accent3">
                    <a:lumMod val="95000"/>
                  </a:schemeClr>
                </a:gs>
                <a:gs pos="46000">
                  <a:schemeClr val="accent3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2" name="Parallelogram 1"/>
            <p:cNvSpPr/>
            <p:nvPr/>
          </p:nvSpPr>
          <p:spPr>
            <a:xfrm flipH="1">
              <a:off x="285720" y="0"/>
              <a:ext cx="3071835" cy="1428736"/>
            </a:xfrm>
            <a:prstGeom prst="parallelogram">
              <a:avLst/>
            </a:prstGeom>
            <a:gradFill>
              <a:gsLst>
                <a:gs pos="1000">
                  <a:schemeClr val="bg1"/>
                </a:gs>
                <a:gs pos="48000">
                  <a:srgbClr val="F37021">
                    <a:alpha val="76000"/>
                  </a:srgbClr>
                </a:gs>
                <a:gs pos="70000">
                  <a:srgbClr val="F37021">
                    <a:alpha val="89000"/>
                  </a:srgbClr>
                </a:gs>
                <a:gs pos="100000">
                  <a:srgbClr val="F3702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714375" y="711200"/>
            <a:ext cx="1631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Calibri" pitchFamily="34" charset="0"/>
              </a:rPr>
              <a:t>Process</a:t>
            </a:r>
            <a:endParaRPr lang="th-TH" sz="3600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5715000" y="6357938"/>
            <a:ext cx="3643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Calibri" pitchFamily="34" charset="0"/>
              </a:rPr>
              <a:t>Thanachart CO-OP D Card</a:t>
            </a:r>
            <a:endParaRPr lang="th-TH" sz="2000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86578" y="1643050"/>
            <a:ext cx="1571636" cy="50006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64999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  <a:tileRect/>
          </a:gradFill>
          <a:ln w="12700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27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786182" y="1643050"/>
            <a:ext cx="1571636" cy="50006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64999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  <a:tileRect/>
          </a:gradFill>
          <a:ln w="12700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27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85786" y="1643050"/>
            <a:ext cx="1571636" cy="50006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64999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  <a:tileRect/>
          </a:gradFill>
          <a:ln w="12700">
            <a:gradFill flip="none" rotWithShape="1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27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319088" y="4071938"/>
            <a:ext cx="2538412" cy="1571625"/>
          </a:xfrm>
          <a:prstGeom prst="wedgeRoundRectCallout">
            <a:avLst>
              <a:gd name="adj1" fmla="val -11944"/>
              <a:gd name="adj2" fmla="val -6521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pic>
        <p:nvPicPr>
          <p:cNvPr id="34" name="Picture 33" descr="coop-buildin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2586038"/>
            <a:ext cx="13827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TBANK-Building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443163"/>
            <a:ext cx="108902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EDC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276725"/>
            <a:ext cx="5810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643063" y="2714625"/>
            <a:ext cx="1300162" cy="1319213"/>
            <a:chOff x="417848" y="2786058"/>
            <a:chExt cx="1300416" cy="1318716"/>
          </a:xfrm>
        </p:grpSpPr>
        <p:grpSp>
          <p:nvGrpSpPr>
            <p:cNvPr id="5155" name="Group 57"/>
            <p:cNvGrpSpPr>
              <a:grpSpLocks/>
            </p:cNvGrpSpPr>
            <p:nvPr/>
          </p:nvGrpSpPr>
          <p:grpSpPr bwMode="auto">
            <a:xfrm>
              <a:off x="417848" y="2786058"/>
              <a:ext cx="1241698" cy="1318716"/>
              <a:chOff x="417848" y="2786058"/>
              <a:chExt cx="1241698" cy="1318716"/>
            </a:xfrm>
          </p:grpSpPr>
          <p:pic>
            <p:nvPicPr>
              <p:cNvPr id="5158" name="Picture 3" descr="D:\Data\Users\s35944\My Documents\AU_SCB\+++2015-GTS-Planning+++\2015\2015.11.13_SCG_Trade_Cross_Border_Payment\Resource\Messenger_Bill+Placement2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497"/>
              <a:stretch>
                <a:fillRect/>
              </a:stretch>
            </p:blipFill>
            <p:spPr bwMode="auto">
              <a:xfrm>
                <a:off x="417848" y="2786058"/>
                <a:ext cx="868004" cy="131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ounded Rectangle 42"/>
              <p:cNvSpPr/>
              <p:nvPr/>
            </p:nvSpPr>
            <p:spPr>
              <a:xfrm rot="21321965">
                <a:off x="1230807" y="3528728"/>
                <a:ext cx="128612" cy="42846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 rot="640649">
                <a:off x="1164119" y="2920945"/>
                <a:ext cx="214354" cy="56493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 rot="21159408">
                <a:off x="1230807" y="3474773"/>
                <a:ext cx="428709" cy="285642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tint val="66000"/>
                      <a:satMod val="160000"/>
                    </a:schemeClr>
                  </a:gs>
                  <a:gs pos="50000">
                    <a:schemeClr val="bg1">
                      <a:lumMod val="65000"/>
                      <a:tint val="44500"/>
                      <a:satMod val="160000"/>
                    </a:schemeClr>
                  </a:gs>
                  <a:gs pos="100000">
                    <a:schemeClr val="bg1">
                      <a:lumMod val="6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5156" name="Picture 6" descr="Logo_bank_แนวตั้ง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1" r="13969" b="36768"/>
            <a:stretch>
              <a:fillRect/>
            </a:stretch>
          </p:blipFill>
          <p:spPr bwMode="auto">
            <a:xfrm rot="-548723">
              <a:off x="1290826" y="3564165"/>
              <a:ext cx="106684" cy="7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7" name="TextBox 40"/>
            <p:cNvSpPr txBox="1">
              <a:spLocks noChangeArrowheads="1"/>
            </p:cNvSpPr>
            <p:nvPr/>
          </p:nvSpPr>
          <p:spPr bwMode="auto">
            <a:xfrm rot="-419773">
              <a:off x="1284128" y="3477493"/>
              <a:ext cx="4341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600" b="1" smtClean="0">
                  <a:solidFill>
                    <a:srgbClr val="F37021"/>
                  </a:solidFill>
                  <a:latin typeface="Calibri" pitchFamily="34" charset="0"/>
                </a:rPr>
                <a:t>CO-OP </a:t>
              </a:r>
            </a:p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600" b="1" smtClean="0">
                  <a:solidFill>
                    <a:srgbClr val="F37021"/>
                  </a:solidFill>
                  <a:latin typeface="Calibri" pitchFamily="34" charset="0"/>
                </a:rPr>
                <a:t>CARD</a:t>
              </a:r>
              <a:endParaRPr lang="th-TH" sz="600" b="1" smtClean="0">
                <a:solidFill>
                  <a:srgbClr val="F37021"/>
                </a:solidFill>
                <a:latin typeface="Calibri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00063" y="5233988"/>
            <a:ext cx="22145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  <a:cs typeface="Calibri" pitchFamily="34" charset="0"/>
              </a:rPr>
              <a:t> ATM  </a:t>
            </a:r>
            <a:r>
              <a:rPr lang="en-US" sz="1400" b="1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sz="1400" b="1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>
                <a:solidFill>
                  <a:srgbClr val="FFFFFF">
                    <a:lumMod val="50000"/>
                  </a:srgbClr>
                </a:solidFill>
                <a:latin typeface="Calibri" pitchFamily="34" charset="0"/>
                <a:cs typeface="Calibri" pitchFamily="34" charset="0"/>
              </a:rPr>
              <a:t>     EDC              WEB</a:t>
            </a:r>
            <a:endParaRPr lang="th-TH" sz="1200" b="1" dirty="0">
              <a:solidFill>
                <a:srgbClr val="FFFFFF">
                  <a:lumMod val="5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8" name="Picture 47" descr="ATM-all-orange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14813"/>
            <a:ext cx="747713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mobile-shop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298950"/>
            <a:ext cx="78581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285750" y="2511425"/>
            <a:ext cx="1500188" cy="1274763"/>
            <a:chOff x="285720" y="1506018"/>
            <a:chExt cx="1500198" cy="1274195"/>
          </a:xfrm>
        </p:grpSpPr>
        <p:pic>
          <p:nvPicPr>
            <p:cNvPr id="5151" name="Picture 50" descr="check-orange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1613175"/>
              <a:ext cx="214314" cy="223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2" name="Picture 51" descr="check-orange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1889405"/>
              <a:ext cx="214314" cy="223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52" descr="check-orange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2175157"/>
              <a:ext cx="214314" cy="223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tangle 14"/>
            <p:cNvSpPr>
              <a:spLocks noChangeArrowheads="1"/>
            </p:cNvSpPr>
            <p:nvPr/>
          </p:nvSpPr>
          <p:spPr bwMode="auto">
            <a:xfrm>
              <a:off x="500034" y="1506018"/>
              <a:ext cx="1285884" cy="1274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1600" b="1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ordia New" pitchFamily="34" charset="-34"/>
                  <a:cs typeface="Cordia New" pitchFamily="34" charset="-34"/>
                </a:rPr>
                <a:t>ถอนเงิน/ถามยอด</a:t>
              </a:r>
            </a:p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1600" b="1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ordia New" pitchFamily="34" charset="-34"/>
                  <a:cs typeface="Cordia New" pitchFamily="34" charset="-34"/>
                </a:rPr>
                <a:t>จ่ายบิล/เติมเงิน</a:t>
              </a:r>
            </a:p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1600" b="1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ordia New" pitchFamily="34" charset="-34"/>
                  <a:cs typeface="Cordia New" pitchFamily="34" charset="-34"/>
                </a:rPr>
                <a:t>ซื้อสินค้า </a:t>
              </a:r>
            </a:p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th-TH" sz="1600" b="1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ordia New" pitchFamily="34" charset="-34"/>
                  <a:cs typeface="Cordia New" pitchFamily="34" charset="-34"/>
                </a:rPr>
                <a:t>หรือรายการอื่นๆ </a:t>
              </a:r>
            </a:p>
          </p:txBody>
        </p:sp>
      </p:grp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071563" y="1643063"/>
            <a:ext cx="954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b="1" smtClean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สมาชิก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7072313" y="1643063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b="1" smtClean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สหกรณ์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4071938" y="1643063"/>
            <a:ext cx="1054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b="1" smtClean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ธนาคาร</a:t>
            </a:r>
          </a:p>
        </p:txBody>
      </p:sp>
      <p:sp>
        <p:nvSpPr>
          <p:cNvPr id="58" name="Text Box 10"/>
          <p:cNvSpPr txBox="1">
            <a:spLocks noChangeArrowheads="1"/>
          </p:cNvSpPr>
          <p:nvPr/>
        </p:nvSpPr>
        <p:spPr bwMode="auto">
          <a:xfrm>
            <a:off x="3286125" y="4286250"/>
            <a:ext cx="2428875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indent="-1778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th-TH" sz="1600" b="1" dirty="0">
                <a:solidFill>
                  <a:srgbClr val="000000">
                    <a:lumMod val="50000"/>
                    <a:lumOff val="50000"/>
                  </a:srgbClr>
                </a:solidFill>
                <a:latin typeface="Cordia New" pitchFamily="34" charset="-34"/>
                <a:cs typeface="Cordia New" pitchFamily="34" charset="-34"/>
              </a:rPr>
              <a:t>หักบัญชีสหกรณ์ตามยอดที่สมาชิกทำรายการ  </a:t>
            </a:r>
          </a:p>
          <a:p>
            <a:pPr lvl="1" indent="-1778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th-TH" sz="1600" b="1" dirty="0">
                <a:solidFill>
                  <a:srgbClr val="000000">
                    <a:lumMod val="50000"/>
                    <a:lumOff val="50000"/>
                  </a:srgbClr>
                </a:solidFill>
                <a:latin typeface="Cordia New" pitchFamily="34" charset="-34"/>
                <a:cs typeface="Cordia New" pitchFamily="34" charset="-34"/>
              </a:rPr>
              <a:t>ส่งข้อมูลธุรกรรมของสมาชิกให้สหกรณ์     </a:t>
            </a: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6286500" y="4286250"/>
            <a:ext cx="25939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indent="-1651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th-TH" sz="1600" b="1" dirty="0">
                <a:solidFill>
                  <a:srgbClr val="000000">
                    <a:lumMod val="50000"/>
                    <a:lumOff val="50000"/>
                  </a:srgbClr>
                </a:solidFill>
                <a:latin typeface="Cordia New" pitchFamily="34" charset="-34"/>
                <a:cs typeface="Cordia New" pitchFamily="34" charset="-34"/>
              </a:rPr>
              <a:t>รับข้อมูลเข้าระบบของสหกรณ์ และปรับปรุงวงเงินสมาชิก</a:t>
            </a:r>
          </a:p>
        </p:txBody>
      </p:sp>
      <p:sp>
        <p:nvSpPr>
          <p:cNvPr id="60" name="Isosceles Triangle 59"/>
          <p:cNvSpPr/>
          <p:nvPr/>
        </p:nvSpPr>
        <p:spPr>
          <a:xfrm rot="5400000">
            <a:off x="3000375" y="3357563"/>
            <a:ext cx="785813" cy="357187"/>
          </a:xfrm>
          <a:prstGeom prst="triangle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5400000">
            <a:off x="5857875" y="3357563"/>
            <a:ext cx="785813" cy="357187"/>
          </a:xfrm>
          <a:prstGeom prst="triangle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62" name="Text Box 10"/>
          <p:cNvSpPr txBox="1">
            <a:spLocks noChangeArrowheads="1"/>
          </p:cNvSpPr>
          <p:nvPr/>
        </p:nvSpPr>
        <p:spPr bwMode="auto">
          <a:xfrm>
            <a:off x="3857625" y="5500688"/>
            <a:ext cx="5286375" cy="584200"/>
          </a:xfrm>
          <a:prstGeom prst="rect">
            <a:avLst/>
          </a:prstGeom>
          <a:solidFill>
            <a:srgbClr val="F37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778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1600" b="1" smtClean="0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แบบ </a:t>
            </a:r>
            <a:r>
              <a:rPr lang="en-US" sz="1600" b="1" smtClean="0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Online </a:t>
            </a:r>
            <a:r>
              <a:rPr lang="th-TH" sz="1600" smtClean="0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สหกรณ์จะได้รับข้อมูลจากธนาคารทันที และปรับปรุงวงเงินได้ตลอดเวลา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th-TH" sz="1600" b="1" smtClean="0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แบบ </a:t>
            </a:r>
            <a:r>
              <a:rPr lang="en-US" sz="1600" b="1" smtClean="0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Offline </a:t>
            </a:r>
            <a:r>
              <a:rPr lang="th-TH" sz="1600" smtClean="0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สหกรณ์ได้รับข้อมูลวันถัดไป และปรับปรุงวงเงินได้วันละ </a:t>
            </a:r>
            <a:r>
              <a:rPr lang="en-US" sz="1600" smtClean="0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2 </a:t>
            </a:r>
            <a:r>
              <a:rPr lang="th-TH" sz="1600" smtClean="0">
                <a:solidFill>
                  <a:srgbClr val="FFFFFF"/>
                </a:solidFill>
                <a:latin typeface="Cordia New" pitchFamily="34" charset="-34"/>
                <a:cs typeface="Cordia New" pitchFamily="34" charset="-34"/>
              </a:rPr>
              <a:t>ครั้ง</a:t>
            </a:r>
          </a:p>
        </p:txBody>
      </p:sp>
    </p:spTree>
    <p:extLst>
      <p:ext uri="{BB962C8B-B14F-4D97-AF65-F5344CB8AC3E}">
        <p14:creationId xmlns:p14="http://schemas.microsoft.com/office/powerpoint/2010/main" val="133748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  <p:bldP spid="55" grpId="0"/>
      <p:bldP spid="56" grpId="0"/>
      <p:bldP spid="57" grpId="0"/>
      <p:bldP spid="58" grpId="0"/>
      <p:bldP spid="59" grpId="0"/>
      <p:bldP spid="60" grpId="0" animBg="1"/>
      <p:bldP spid="61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428875" y="1571625"/>
            <a:ext cx="6500813" cy="69691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28875" y="3000375"/>
            <a:ext cx="6500813" cy="307181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285750" y="0"/>
            <a:ext cx="3429000" cy="1357313"/>
            <a:chOff x="285720" y="0"/>
            <a:chExt cx="3429024" cy="1428736"/>
          </a:xfrm>
        </p:grpSpPr>
        <p:sp>
          <p:nvSpPr>
            <p:cNvPr id="3" name="Parallelogram 2"/>
            <p:cNvSpPr/>
            <p:nvPr/>
          </p:nvSpPr>
          <p:spPr>
            <a:xfrm>
              <a:off x="1714480" y="0"/>
              <a:ext cx="2000264" cy="1428736"/>
            </a:xfrm>
            <a:prstGeom prst="parallelogram">
              <a:avLst/>
            </a:prstGeom>
            <a:gradFill>
              <a:gsLst>
                <a:gs pos="0">
                  <a:schemeClr val="accent3">
                    <a:lumMod val="95000"/>
                  </a:schemeClr>
                </a:gs>
                <a:gs pos="46000">
                  <a:schemeClr val="accent3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2" name="Parallelogram 1"/>
            <p:cNvSpPr/>
            <p:nvPr/>
          </p:nvSpPr>
          <p:spPr>
            <a:xfrm flipH="1">
              <a:off x="285720" y="0"/>
              <a:ext cx="3071835" cy="1428736"/>
            </a:xfrm>
            <a:prstGeom prst="parallelogram">
              <a:avLst/>
            </a:prstGeom>
            <a:gradFill>
              <a:gsLst>
                <a:gs pos="1000">
                  <a:schemeClr val="bg1"/>
                </a:gs>
                <a:gs pos="48000">
                  <a:srgbClr val="F37021">
                    <a:alpha val="76000"/>
                  </a:srgbClr>
                </a:gs>
                <a:gs pos="70000">
                  <a:srgbClr val="F37021">
                    <a:alpha val="89000"/>
                  </a:srgbClr>
                </a:gs>
                <a:gs pos="100000">
                  <a:srgbClr val="F3702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714375" y="711200"/>
            <a:ext cx="2505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Calibri" pitchFamily="34" charset="0"/>
              </a:rPr>
              <a:t>Fee </a:t>
            </a:r>
            <a:r>
              <a:rPr lang="en-US" sz="3200" b="1" smtClean="0">
                <a:solidFill>
                  <a:srgbClr val="FFFFFF"/>
                </a:solidFill>
                <a:latin typeface="Calibri" pitchFamily="34" charset="0"/>
              </a:rPr>
              <a:t>&amp;</a:t>
            </a:r>
            <a:r>
              <a:rPr lang="en-US" sz="3600" b="1" smtClean="0">
                <a:solidFill>
                  <a:srgbClr val="FFFFFF"/>
                </a:solidFill>
                <a:latin typeface="Calibri" pitchFamily="34" charset="0"/>
              </a:rPr>
              <a:t> Other</a:t>
            </a:r>
            <a:endParaRPr lang="th-TH" sz="3600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5715000" y="6357938"/>
            <a:ext cx="3643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Calibri" pitchFamily="34" charset="0"/>
              </a:rPr>
              <a:t>Thanachart CO-OP D Card</a:t>
            </a:r>
            <a:endParaRPr lang="th-TH" sz="2000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10800000" flipV="1">
            <a:off x="2475973" y="2564904"/>
            <a:ext cx="6636545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Clr>
                <a:srgbClr val="F37021"/>
              </a:buClr>
              <a:buSzPct val="110000"/>
              <a:buFont typeface="Arial" pitchFamily="34" charset="0"/>
              <a:buChar char="•"/>
              <a:defRPr/>
            </a:pPr>
            <a:r>
              <a:rPr lang="th-TH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ค่าธรรมเนียมรายปีบัตรละ  </a:t>
            </a: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200</a:t>
            </a:r>
            <a:r>
              <a:rPr lang="th-TH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 บาทใน</a:t>
            </a:r>
            <a:r>
              <a:rPr lang="th-TH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ปีถัดๆไป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Clr>
                <a:srgbClr val="F37021"/>
              </a:buClr>
              <a:buSzPct val="110000"/>
              <a:buFont typeface="Arial" pitchFamily="34" charset="0"/>
              <a:buChar char="•"/>
              <a:defRPr/>
            </a:pPr>
            <a:r>
              <a:rPr lang="th-TH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ค่าธรรมเนียม</a:t>
            </a:r>
            <a:r>
              <a:rPr lang="th-TH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การทำรายการถอนเงินที่เครื่อง </a:t>
            </a: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ATM </a:t>
            </a:r>
            <a:r>
              <a:rPr lang="th-TH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ธนาคารธน</a:t>
            </a:r>
            <a:r>
              <a:rPr lang="th-TH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ชาตฟรี</a:t>
            </a:r>
            <a:r>
              <a:rPr lang="th-TH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ค่าธรรมเนียม</a:t>
            </a:r>
            <a:r>
              <a:rPr lang="th-TH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การทำรายการถอน</a:t>
            </a:r>
            <a:r>
              <a:rPr lang="th-TH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เงิน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+</a:t>
            </a:r>
            <a:r>
              <a:rPr lang="th-TH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สอบถามยอดที่</a:t>
            </a:r>
            <a:r>
              <a:rPr lang="th-TH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เครื่อง </a:t>
            </a: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ATM </a:t>
            </a:r>
            <a:r>
              <a:rPr lang="th-TH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ธนาคารอื่นๆ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/>
            </a:pPr>
            <a:r>
              <a:rPr lang="th-TH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	      ในเขต	ครั้งที่ 1 – 4  	10 บาท ต่อรายการ</a:t>
            </a:r>
          </a:p>
          <a:p>
            <a:pPr marL="1143000" lvl="2" indent="-22860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/>
            </a:pPr>
            <a:r>
              <a:rPr lang="th-TH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		ครั้งที่ 5 เป็นต้นไป 	20 บาท ต่อรายการ</a:t>
            </a:r>
          </a:p>
          <a:p>
            <a:pPr marL="685800" lvl="1" indent="-22860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/>
            </a:pPr>
            <a:r>
              <a:rPr lang="th-TH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  นอกเขต	ครั้งที่ 1 – 4 	20 บาท ต่อรายการ</a:t>
            </a:r>
          </a:p>
          <a:p>
            <a:pPr marL="1143000" lvl="2" indent="-22860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/>
            </a:pPr>
            <a:r>
              <a:rPr lang="th-TH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		ครั้งที่ 5 เป็นต้นไป 	30 บาท ต่อรายการ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/>
            </a:pPr>
            <a:r>
              <a:rPr lang="th-TH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หมายเหตุ</a:t>
            </a: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: </a:t>
            </a:r>
            <a:r>
              <a:rPr lang="th-TH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การทำธุรกรรมอื่นๆ ที่เครื่องเอทีเอ็ม เป็นไปตามประกาศธนาคาร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 rot="10800000" flipV="1">
            <a:off x="2643188" y="1568231"/>
            <a:ext cx="62150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Clr>
                <a:srgbClr val="F37021"/>
              </a:buClr>
              <a:buSzPct val="110000"/>
              <a:buFont typeface="Arial" pitchFamily="34" charset="0"/>
              <a:buChar char="•"/>
              <a:defRPr/>
            </a:pPr>
            <a:r>
              <a:rPr lang="th-TH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ออกค่าธรรมเนียมรายปีแทนสมาชิกบัตรละ 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200</a:t>
            </a:r>
            <a:r>
              <a:rPr lang="th-TH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 บาทในปีแรกภายใน 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30 </a:t>
            </a:r>
            <a:r>
              <a:rPr lang="th-TH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กันยายน </a:t>
            </a:r>
            <a:r>
              <a:rPr lang="en-US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2561</a:t>
            </a:r>
            <a:endParaRPr lang="th-TH" sz="2400" dirty="0">
              <a:solidFill>
                <a:srgbClr val="000000">
                  <a:lumMod val="75000"/>
                  <a:lumOff val="25000"/>
                </a:srgbClr>
              </a:solidFill>
              <a:latin typeface="Cordia New" pitchFamily="34" charset="-34"/>
              <a:cs typeface="Cordia New" pitchFamily="34" charset="-34"/>
            </a:endParaRPr>
          </a:p>
        </p:txBody>
      </p:sp>
      <p:grpSp>
        <p:nvGrpSpPr>
          <p:cNvPr id="6153" name="Group 66"/>
          <p:cNvGrpSpPr>
            <a:grpSpLocks/>
          </p:cNvGrpSpPr>
          <p:nvPr/>
        </p:nvGrpSpPr>
        <p:grpSpPr bwMode="auto">
          <a:xfrm>
            <a:off x="214313" y="1571625"/>
            <a:ext cx="2357437" cy="642938"/>
            <a:chOff x="5572129" y="1785926"/>
            <a:chExt cx="3286183" cy="642940"/>
          </a:xfrm>
        </p:grpSpPr>
        <p:grpSp>
          <p:nvGrpSpPr>
            <p:cNvPr id="6" name="Group 10"/>
            <p:cNvGrpSpPr/>
            <p:nvPr/>
          </p:nvGrpSpPr>
          <p:grpSpPr>
            <a:xfrm rot="10800000">
              <a:off x="5572129" y="1902823"/>
              <a:ext cx="3286182" cy="526043"/>
              <a:chOff x="1428696" y="1857364"/>
              <a:chExt cx="4429188" cy="642942"/>
            </a:xfrm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37000">
                  <a:schemeClr val="bg1"/>
                </a:gs>
                <a:gs pos="7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7200000" scaled="0"/>
              <a:tileRect l="-100000" t="-100000"/>
            </a:gra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5400" dist="38100" dir="7200000" sx="99000" sy="99000" algn="tr" rotWithShape="0">
                <a:schemeClr val="tx1">
                  <a:alpha val="21000"/>
                </a:schemeClr>
              </a:outerShdw>
            </a:effectLst>
          </p:grpSpPr>
          <p:sp>
            <p:nvSpPr>
              <p:cNvPr id="31" name="Flowchart: Delay 30"/>
              <p:cNvSpPr/>
              <p:nvPr/>
            </p:nvSpPr>
            <p:spPr>
              <a:xfrm>
                <a:off x="5214942" y="1857364"/>
                <a:ext cx="642942" cy="642942"/>
              </a:xfrm>
              <a:prstGeom prst="flowChartDelay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428696" y="1857364"/>
                <a:ext cx="3857684" cy="642942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" name="Isosceles Triangle 29"/>
            <p:cNvSpPr/>
            <p:nvPr/>
          </p:nvSpPr>
          <p:spPr>
            <a:xfrm>
              <a:off x="8679066" y="1785926"/>
              <a:ext cx="179246" cy="117475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6154" name="TextBox 20"/>
          <p:cNvSpPr txBox="1">
            <a:spLocks noChangeArrowheads="1"/>
          </p:cNvSpPr>
          <p:nvPr/>
        </p:nvSpPr>
        <p:spPr bwMode="auto">
          <a:xfrm>
            <a:off x="857250" y="1714500"/>
            <a:ext cx="1092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3000" b="1" smtClean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สหกรณ์</a:t>
            </a:r>
          </a:p>
        </p:txBody>
      </p:sp>
      <p:grpSp>
        <p:nvGrpSpPr>
          <p:cNvPr id="6155" name="Group 66"/>
          <p:cNvGrpSpPr>
            <a:grpSpLocks/>
          </p:cNvGrpSpPr>
          <p:nvPr/>
        </p:nvGrpSpPr>
        <p:grpSpPr bwMode="auto">
          <a:xfrm>
            <a:off x="214313" y="3017838"/>
            <a:ext cx="2357437" cy="642937"/>
            <a:chOff x="5572129" y="1785926"/>
            <a:chExt cx="3286183" cy="642940"/>
          </a:xfrm>
        </p:grpSpPr>
        <p:grpSp>
          <p:nvGrpSpPr>
            <p:cNvPr id="9" name="Group 10"/>
            <p:cNvGrpSpPr/>
            <p:nvPr/>
          </p:nvGrpSpPr>
          <p:grpSpPr>
            <a:xfrm rot="10800000">
              <a:off x="5572129" y="1902823"/>
              <a:ext cx="3286182" cy="526043"/>
              <a:chOff x="1428696" y="1857364"/>
              <a:chExt cx="4429188" cy="642942"/>
            </a:xfrm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37000">
                  <a:schemeClr val="bg1"/>
                </a:gs>
                <a:gs pos="7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7200000" scaled="0"/>
              <a:tileRect l="-100000" t="-100000"/>
            </a:gra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5400" dist="38100" dir="7200000" sx="99000" sy="99000" algn="tr" rotWithShape="0">
                <a:schemeClr val="tx1">
                  <a:alpha val="21000"/>
                </a:schemeClr>
              </a:outerShdw>
            </a:effectLst>
          </p:grpSpPr>
          <p:sp>
            <p:nvSpPr>
              <p:cNvPr id="36" name="Flowchart: Delay 35"/>
              <p:cNvSpPr/>
              <p:nvPr/>
            </p:nvSpPr>
            <p:spPr>
              <a:xfrm>
                <a:off x="5214942" y="1857364"/>
                <a:ext cx="642942" cy="642942"/>
              </a:xfrm>
              <a:prstGeom prst="flowChartDelay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428696" y="1857364"/>
                <a:ext cx="3857684" cy="642942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5" name="Isosceles Triangle 34"/>
            <p:cNvSpPr/>
            <p:nvPr/>
          </p:nvSpPr>
          <p:spPr>
            <a:xfrm>
              <a:off x="8679066" y="1785926"/>
              <a:ext cx="179246" cy="117476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6156" name="TextBox 37"/>
          <p:cNvSpPr txBox="1">
            <a:spLocks noChangeArrowheads="1"/>
          </p:cNvSpPr>
          <p:nvPr/>
        </p:nvSpPr>
        <p:spPr bwMode="auto">
          <a:xfrm>
            <a:off x="428625" y="3160713"/>
            <a:ext cx="19161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3000" b="1" smtClean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สมาชิกสหกรณ์</a:t>
            </a:r>
          </a:p>
        </p:txBody>
      </p:sp>
    </p:spTree>
    <p:extLst>
      <p:ext uri="{BB962C8B-B14F-4D97-AF65-F5344CB8AC3E}">
        <p14:creationId xmlns:p14="http://schemas.microsoft.com/office/powerpoint/2010/main" val="40966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" action="ppaction://noaction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23000">
                <a:srgbClr val="000928"/>
              </a:gs>
              <a:gs pos="43000">
                <a:srgbClr val="34598D"/>
              </a:gs>
              <a:gs pos="89000">
                <a:srgbClr val="BDD8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800" dirty="0" smtClean="0">
                <a:solidFill>
                  <a:prstClr val="white"/>
                </a:solidFill>
              </a:rPr>
              <a:t>สรึป</a:t>
            </a:r>
            <a:r>
              <a:rPr lang="en-US" sz="1800" dirty="0" smtClean="0">
                <a:solidFill>
                  <a:prstClr val="white"/>
                </a:solidFill>
              </a:rPr>
              <a:t> d</a:t>
            </a: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ounded Rectangle 6">
            <a:hlinkClick r:id="" action="ppaction://noaction"/>
          </p:cNvPr>
          <p:cNvSpPr/>
          <p:nvPr/>
        </p:nvSpPr>
        <p:spPr>
          <a:xfrm>
            <a:off x="500034" y="1428737"/>
            <a:ext cx="8153400" cy="4786347"/>
          </a:xfrm>
          <a:prstGeom prst="roundRect">
            <a:avLst>
              <a:gd name="adj" fmla="val 1226"/>
            </a:avLst>
          </a:prstGeom>
          <a:solidFill>
            <a:schemeClr val="bg1"/>
          </a:solidFill>
          <a:ln w="76200">
            <a:solidFill>
              <a:srgbClr val="BDD8F3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blackWhite">
          <a:xfrm>
            <a:off x="642910" y="500044"/>
            <a:ext cx="7856538" cy="7207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3399FF"/>
              </a:gs>
              <a:gs pos="100000">
                <a:srgbClr val="184776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32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สมาชิกออนไลน์</a:t>
            </a:r>
            <a:endParaRPr lang="en-US" sz="32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714488"/>
            <a:ext cx="5881712" cy="400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208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 txBox="1">
            <a:spLocks noGrp="1"/>
          </p:cNvSpPr>
          <p:nvPr/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DC9E2F0-6AC0-4F7C-9BCD-CD6AD6512FC0}" type="slidenum">
              <a:rPr lang="en-US" sz="1400" smtClean="0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AutoShape 4"/>
          <p:cNvSpPr>
            <a:spLocks noChangeArrowheads="1"/>
          </p:cNvSpPr>
          <p:nvPr/>
        </p:nvSpPr>
        <p:spPr bwMode="auto">
          <a:xfrm>
            <a:off x="3851275" y="1196975"/>
            <a:ext cx="3097213" cy="936625"/>
          </a:xfrm>
          <a:prstGeom prst="wedgeRoundRectCallout">
            <a:avLst>
              <a:gd name="adj1" fmla="val -42431"/>
              <a:gd name="adj2" fmla="val 7303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th-TH" sz="2400" b="1" smtClean="0">
                <a:solidFill>
                  <a:srgbClr val="FF6600"/>
                </a:solidFill>
                <a:latin typeface="Times New Roman" pitchFamily="18" charset="0"/>
              </a:rPr>
              <a:t>1.ใส่รหัส</a:t>
            </a:r>
            <a:r>
              <a:rPr lang="th-TH" sz="2400" b="1" smtClean="0">
                <a:solidFill>
                  <a:srgbClr val="000000"/>
                </a:solidFill>
                <a:latin typeface="Times New Roman" pitchFamily="18" charset="0"/>
              </a:rPr>
              <a:t>  (</a:t>
            </a:r>
            <a:r>
              <a:rPr lang="th-TH" sz="2000" b="1" smtClean="0">
                <a:solidFill>
                  <a:srgbClr val="000000"/>
                </a:solidFill>
                <a:latin typeface="Angsana New" pitchFamily="18" charset="-34"/>
              </a:rPr>
              <a:t>สามารถเปลี่ยนรหัสได้ที่ ตู้ </a:t>
            </a:r>
            <a:r>
              <a:rPr lang="en-US" sz="2000" b="1" smtClean="0">
                <a:solidFill>
                  <a:srgbClr val="000000"/>
                </a:solidFill>
                <a:latin typeface="Angsana New" pitchFamily="18" charset="-34"/>
              </a:rPr>
              <a:t>ATM </a:t>
            </a:r>
            <a:r>
              <a:rPr lang="th-TH" sz="2000" b="1" smtClean="0">
                <a:solidFill>
                  <a:srgbClr val="000000"/>
                </a:solidFill>
                <a:latin typeface="Angsana New" pitchFamily="18" charset="-34"/>
              </a:rPr>
              <a:t>ธนาคารธนชาตเท่านั้น )</a:t>
            </a:r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1619250" y="2492375"/>
            <a:ext cx="15128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</a:rPr>
              <a:t>XXXX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47864" y="260648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 smtClean="0">
                <a:solidFill>
                  <a:srgbClr val="000000"/>
                </a:solidFill>
                <a:latin typeface="Angsana New" pitchFamily="18" charset="-34"/>
              </a:rPr>
              <a:t>ขั้นตอนการถอนเงินผ่านเครื่อง </a:t>
            </a:r>
            <a:r>
              <a:rPr lang="en-US" sz="3200" b="1" dirty="0" smtClean="0">
                <a:solidFill>
                  <a:srgbClr val="000000"/>
                </a:solidFill>
                <a:latin typeface="Angsana New" pitchFamily="18" charset="-34"/>
              </a:rPr>
              <a:t>ATM </a:t>
            </a:r>
          </a:p>
        </p:txBody>
      </p:sp>
    </p:spTree>
    <p:extLst>
      <p:ext uri="{BB962C8B-B14F-4D97-AF65-F5344CB8AC3E}">
        <p14:creationId xmlns:p14="http://schemas.microsoft.com/office/powerpoint/2010/main" val="2287579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" fill="hold"/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animBg="1" autoUpdateAnimBg="0"/>
      <p:bldP spid="27136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Slide Number Placeholder 3"/>
          <p:cNvSpPr txBox="1">
            <a:spLocks noGrp="1"/>
          </p:cNvSpPr>
          <p:nvPr/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99D3856-96C8-445E-BC0F-A307BF83B09A}" type="slidenum">
              <a:rPr lang="en-US" sz="1400" smtClean="0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2387" name="Oval 3"/>
          <p:cNvSpPr>
            <a:spLocks noChangeArrowheads="1"/>
          </p:cNvSpPr>
          <p:nvPr/>
        </p:nvSpPr>
        <p:spPr bwMode="auto">
          <a:xfrm>
            <a:off x="5940425" y="4724400"/>
            <a:ext cx="3168650" cy="108108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th-TH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2388" name="AutoShape 4"/>
          <p:cNvSpPr>
            <a:spLocks noChangeArrowheads="1"/>
          </p:cNvSpPr>
          <p:nvPr/>
        </p:nvSpPr>
        <p:spPr bwMode="auto">
          <a:xfrm>
            <a:off x="3203575" y="2420938"/>
            <a:ext cx="2286000" cy="990600"/>
          </a:xfrm>
          <a:prstGeom prst="wedgeRoundRectCallout">
            <a:avLst>
              <a:gd name="adj1" fmla="val 74375"/>
              <a:gd name="adj2" fmla="val 1105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th-TH" sz="2400" b="1" smtClean="0">
                <a:solidFill>
                  <a:srgbClr val="FF6600"/>
                </a:solidFill>
                <a:latin typeface="Times New Roman" pitchFamily="18" charset="0"/>
              </a:rPr>
              <a:t>2</a:t>
            </a:r>
            <a:r>
              <a:rPr lang="th-TH" sz="2400" b="1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th-TH" sz="2000" b="1" smtClean="0">
                <a:solidFill>
                  <a:srgbClr val="000000"/>
                </a:solidFill>
                <a:latin typeface="Times New Roman" pitchFamily="18" charset="0"/>
              </a:rPr>
              <a:t>การถอนเงินต้องเลือก เมนู</a:t>
            </a:r>
            <a:r>
              <a:rPr lang="th-TH" sz="24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th-TH" sz="2400" b="1" smtClean="0">
                <a:solidFill>
                  <a:srgbClr val="FF6600"/>
                </a:solidFill>
                <a:latin typeface="Times New Roman" pitchFamily="18" charset="0"/>
              </a:rPr>
              <a:t>ถอนเงินเท่านั้น</a:t>
            </a:r>
            <a:r>
              <a:rPr lang="th-TH" sz="2000" b="1" smtClean="0">
                <a:solidFill>
                  <a:srgbClr val="FF66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72389" name="AutoShape 5"/>
          <p:cNvSpPr>
            <a:spLocks noChangeArrowheads="1"/>
          </p:cNvSpPr>
          <p:nvPr/>
        </p:nvSpPr>
        <p:spPr bwMode="auto">
          <a:xfrm>
            <a:off x="2987675" y="4508500"/>
            <a:ext cx="2514600" cy="990600"/>
          </a:xfrm>
          <a:prstGeom prst="wedgeRoundRectCallout">
            <a:avLst>
              <a:gd name="adj1" fmla="val 66097"/>
              <a:gd name="adj2" fmla="val 2644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th-TH" sz="2000" b="1" smtClean="0">
                <a:solidFill>
                  <a:srgbClr val="000000"/>
                </a:solidFill>
                <a:latin typeface="Angsana New" pitchFamily="18" charset="-34"/>
              </a:rPr>
              <a:t>สามารถโอนเงินไปบัญชีธนาคารอื่นๆได้ ค่าธรรมเนียมระบบ </a:t>
            </a:r>
            <a:r>
              <a:rPr lang="en-US" sz="2000" b="1" smtClean="0">
                <a:solidFill>
                  <a:srgbClr val="000000"/>
                </a:solidFill>
                <a:latin typeface="Angsana New" pitchFamily="18" charset="-34"/>
              </a:rPr>
              <a:t>ATM </a:t>
            </a:r>
            <a:r>
              <a:rPr lang="th-TH" sz="2000" b="1" smtClean="0">
                <a:solidFill>
                  <a:srgbClr val="000000"/>
                </a:solidFill>
                <a:latin typeface="Angsana New" pitchFamily="18" charset="-34"/>
              </a:rPr>
              <a:t>ทั่วไป</a:t>
            </a:r>
          </a:p>
        </p:txBody>
      </p:sp>
      <p:sp>
        <p:nvSpPr>
          <p:cNvPr id="272390" name="Oval 6"/>
          <p:cNvSpPr>
            <a:spLocks noChangeArrowheads="1"/>
          </p:cNvSpPr>
          <p:nvPr/>
        </p:nvSpPr>
        <p:spPr bwMode="auto">
          <a:xfrm>
            <a:off x="5940425" y="2419350"/>
            <a:ext cx="3168650" cy="10096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th-TH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409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7" grpId="0" animBg="1"/>
      <p:bldP spid="272388" grpId="0" animBg="1" autoUpdateAnimBg="0"/>
      <p:bldP spid="272389" grpId="0" animBg="1" autoUpdateAnimBg="0"/>
      <p:bldP spid="2723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Slide Number Placeholder 3"/>
          <p:cNvSpPr txBox="1">
            <a:spLocks noGrp="1"/>
          </p:cNvSpPr>
          <p:nvPr/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6A90016A-F1CE-4ACC-854D-5D605934EC2B}" type="slidenum">
              <a:rPr lang="en-US" sz="1400" smtClean="0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3411" name="Oval 3"/>
          <p:cNvSpPr>
            <a:spLocks noChangeArrowheads="1"/>
          </p:cNvSpPr>
          <p:nvPr/>
        </p:nvSpPr>
        <p:spPr bwMode="auto">
          <a:xfrm>
            <a:off x="5795963" y="2492375"/>
            <a:ext cx="3348037" cy="9366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th-TH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3412" name="Oval 4"/>
          <p:cNvSpPr>
            <a:spLocks noChangeArrowheads="1"/>
          </p:cNvSpPr>
          <p:nvPr/>
        </p:nvSpPr>
        <p:spPr bwMode="auto">
          <a:xfrm>
            <a:off x="5724525" y="3573463"/>
            <a:ext cx="3419475" cy="93662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th-TH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3413" name="AutoShape 5"/>
          <p:cNvSpPr>
            <a:spLocks noChangeArrowheads="1"/>
          </p:cNvSpPr>
          <p:nvPr/>
        </p:nvSpPr>
        <p:spPr bwMode="auto">
          <a:xfrm>
            <a:off x="3132138" y="3644900"/>
            <a:ext cx="2133600" cy="990600"/>
          </a:xfrm>
          <a:prstGeom prst="wedgeRoundRectCallout">
            <a:avLst>
              <a:gd name="adj1" fmla="val 76116"/>
              <a:gd name="adj2" fmla="val 1105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th-TH" sz="2400" b="1" smtClean="0">
                <a:solidFill>
                  <a:srgbClr val="FF6600"/>
                </a:solidFill>
                <a:latin typeface="Times New Roman" pitchFamily="18" charset="0"/>
              </a:rPr>
              <a:t>3.</a:t>
            </a:r>
            <a:r>
              <a:rPr lang="th-TH" sz="2400" b="1" smtClean="0">
                <a:solidFill>
                  <a:srgbClr val="000000"/>
                </a:solidFill>
                <a:latin typeface="Times New Roman" pitchFamily="18" charset="0"/>
              </a:rPr>
              <a:t>หมายถึง กดเงินฝากจากสหกรณ์ฯ </a:t>
            </a:r>
          </a:p>
        </p:txBody>
      </p:sp>
    </p:spTree>
    <p:extLst>
      <p:ext uri="{BB962C8B-B14F-4D97-AF65-F5344CB8AC3E}">
        <p14:creationId xmlns:p14="http://schemas.microsoft.com/office/powerpoint/2010/main" val="4045947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 animBg="1"/>
      <p:bldP spid="273412" grpId="0" animBg="1"/>
      <p:bldP spid="273413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7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289" y="48179"/>
            <a:ext cx="22744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วัตถุประสงค์</a:t>
            </a:r>
            <a:endParaRPr lang="th-TH" sz="44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193" y="1340768"/>
            <a:ext cx="9048689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เพื่อรายงานผลการดำเนินงานสหกรณ์</a:t>
            </a: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เพื่อชี้แจงแนวทางและแนวปฏิบัติของสหกรณ์ในการบริการ</a:t>
            </a: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สมาชิก</a:t>
            </a: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เพื่อรับฟังข้อมูลและเสนอแนะจากสมาชิกในการปรับระบบ</a:t>
            </a: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บริการ</a:t>
            </a:r>
            <a:endParaRPr lang="th-TH" sz="40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22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Slide Number Placeholder 3"/>
          <p:cNvSpPr txBox="1">
            <a:spLocks noGrp="1"/>
          </p:cNvSpPr>
          <p:nvPr/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2DFE1ED-1170-4541-8AC3-E20020DB6EA7}" type="slidenum">
              <a:rPr lang="en-US" sz="1400" smtClean="0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2427288" y="3201988"/>
            <a:ext cx="32242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th-TH" sz="3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2555875" y="2997200"/>
            <a:ext cx="28082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</a:rPr>
              <a:t>7,800.00</a:t>
            </a:r>
          </a:p>
        </p:txBody>
      </p:sp>
      <p:sp>
        <p:nvSpPr>
          <p:cNvPr id="274437" name="AutoShape 5"/>
          <p:cNvSpPr>
            <a:spLocks noChangeArrowheads="1"/>
          </p:cNvSpPr>
          <p:nvPr/>
        </p:nvSpPr>
        <p:spPr bwMode="auto">
          <a:xfrm>
            <a:off x="6248400" y="2743200"/>
            <a:ext cx="1600200" cy="990600"/>
          </a:xfrm>
          <a:prstGeom prst="wedgeRoundRectCallout">
            <a:avLst>
              <a:gd name="adj1" fmla="val -85815"/>
              <a:gd name="adj2" fmla="val 1618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th-TH" sz="2400" b="1" smtClean="0">
                <a:solidFill>
                  <a:srgbClr val="FF6600"/>
                </a:solidFill>
                <a:latin typeface="Times New Roman" pitchFamily="18" charset="0"/>
              </a:rPr>
              <a:t>4.</a:t>
            </a:r>
            <a:r>
              <a:rPr lang="th-TH" sz="2400" b="1" smtClean="0">
                <a:solidFill>
                  <a:srgbClr val="000000"/>
                </a:solidFill>
                <a:latin typeface="Times New Roman" pitchFamily="18" charset="0"/>
              </a:rPr>
              <a:t>ใส่จำนวนเงินที่จะถอน </a:t>
            </a:r>
          </a:p>
        </p:txBody>
      </p:sp>
    </p:spTree>
    <p:extLst>
      <p:ext uri="{BB962C8B-B14F-4D97-AF65-F5344CB8AC3E}">
        <p14:creationId xmlns:p14="http://schemas.microsoft.com/office/powerpoint/2010/main" val="1014385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75"/>
                                        <p:tgtEl>
                                          <p:spTgt spid="27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6" grpId="0" autoUpdateAnimBg="0"/>
      <p:bldP spid="274437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 txBox="1">
            <a:spLocks noGrp="1"/>
          </p:cNvSpPr>
          <p:nvPr/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23515F4-4998-4A0B-9D65-386187379219}" type="slidenum">
              <a:rPr lang="en-US" sz="1400" smtClean="0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02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428875" y="1571625"/>
            <a:ext cx="6500813" cy="128587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28875" y="3000375"/>
            <a:ext cx="6500813" cy="3071813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285750" y="0"/>
            <a:ext cx="3429000" cy="1357313"/>
            <a:chOff x="285720" y="0"/>
            <a:chExt cx="3429024" cy="1428736"/>
          </a:xfrm>
        </p:grpSpPr>
        <p:sp>
          <p:nvSpPr>
            <p:cNvPr id="3" name="Parallelogram 2"/>
            <p:cNvSpPr/>
            <p:nvPr/>
          </p:nvSpPr>
          <p:spPr>
            <a:xfrm>
              <a:off x="1714480" y="0"/>
              <a:ext cx="2000264" cy="1428736"/>
            </a:xfrm>
            <a:prstGeom prst="parallelogram">
              <a:avLst/>
            </a:prstGeom>
            <a:gradFill>
              <a:gsLst>
                <a:gs pos="0">
                  <a:schemeClr val="accent3">
                    <a:lumMod val="95000"/>
                  </a:schemeClr>
                </a:gs>
                <a:gs pos="46000">
                  <a:schemeClr val="accent3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2" name="Parallelogram 1"/>
            <p:cNvSpPr/>
            <p:nvPr/>
          </p:nvSpPr>
          <p:spPr>
            <a:xfrm flipH="1">
              <a:off x="285720" y="0"/>
              <a:ext cx="3071835" cy="1428736"/>
            </a:xfrm>
            <a:prstGeom prst="parallelogram">
              <a:avLst/>
            </a:prstGeom>
            <a:gradFill>
              <a:gsLst>
                <a:gs pos="1000">
                  <a:schemeClr val="bg1"/>
                </a:gs>
                <a:gs pos="48000">
                  <a:srgbClr val="F37021">
                    <a:alpha val="76000"/>
                  </a:srgbClr>
                </a:gs>
                <a:gs pos="70000">
                  <a:srgbClr val="F37021">
                    <a:alpha val="89000"/>
                  </a:srgbClr>
                </a:gs>
                <a:gs pos="100000">
                  <a:srgbClr val="F3702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714375" y="711200"/>
            <a:ext cx="37866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3600" b="1" dirty="0" smtClean="0">
                <a:solidFill>
                  <a:srgbClr val="000000"/>
                </a:solidFill>
                <a:latin typeface="Calibri" pitchFamily="34" charset="0"/>
              </a:rPr>
              <a:t>ขั้นตอนการเปิดบัตรซื้อสินค้า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5715000" y="6357938"/>
            <a:ext cx="3643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  <a:latin typeface="Calibri" pitchFamily="34" charset="0"/>
              </a:rPr>
              <a:t>Thanachart CO-OP D Card</a:t>
            </a:r>
            <a:endParaRPr lang="th-TH" sz="2000" b="1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 rot="10800000" flipV="1">
            <a:off x="2443162" y="2182198"/>
            <a:ext cx="670083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Clr>
                <a:srgbClr val="F37021"/>
              </a:buClr>
              <a:buSzPct val="110000"/>
              <a:buFont typeface="Arial" pitchFamily="34" charset="0"/>
              <a:buChar char="•"/>
              <a:defRPr/>
            </a:pPr>
            <a:r>
              <a:rPr lang="th-TH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สมาชิกที่ประสงค์เปิดบัตรซื้อสินค้า</a:t>
            </a:r>
            <a:endParaRPr lang="th-TH" sz="3200" b="1" dirty="0">
              <a:solidFill>
                <a:srgbClr val="000000">
                  <a:lumMod val="75000"/>
                  <a:lumOff val="25000"/>
                </a:srgbClr>
              </a:solidFill>
              <a:latin typeface="Cordia New" pitchFamily="34" charset="-34"/>
              <a:cs typeface="Cordia New" pitchFamily="34" charset="-34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Clr>
                <a:srgbClr val="F37021"/>
              </a:buClr>
              <a:buSzPct val="110000"/>
              <a:buFont typeface="Arial" pitchFamily="34" charset="0"/>
              <a:buChar char="•"/>
              <a:defRPr/>
            </a:pPr>
            <a:r>
              <a:rPr lang="th-TH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โทร  </a:t>
            </a:r>
            <a:r>
              <a:rPr lang="en-US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1770  </a:t>
            </a:r>
            <a:r>
              <a:rPr lang="th-TH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แล้ว กด </a:t>
            </a:r>
            <a:r>
              <a:rPr lang="en-US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0  </a:t>
            </a:r>
            <a:r>
              <a:rPr lang="th-TH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กด </a:t>
            </a:r>
            <a:r>
              <a:rPr lang="en-US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3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Clr>
                <a:srgbClr val="F37021"/>
              </a:buClr>
              <a:buSzPct val="110000"/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ติดต่อพนักงาน แจ้งขอเปิดบัตร </a:t>
            </a:r>
            <a:r>
              <a:rPr lang="en-US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CO-OP Debit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Clr>
                <a:srgbClr val="F37021"/>
              </a:buClr>
              <a:buSzPct val="110000"/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พนักงานจะสอบถามข้อมูลส่วนบุคคล</a:t>
            </a:r>
            <a:endParaRPr lang="th-TH" sz="3200" b="1" dirty="0">
              <a:solidFill>
                <a:srgbClr val="000000">
                  <a:lumMod val="75000"/>
                  <a:lumOff val="25000"/>
                </a:srgbClr>
              </a:solidFill>
              <a:latin typeface="Cordia New" pitchFamily="34" charset="-34"/>
              <a:cs typeface="Cordia New" pitchFamily="34" charset="-34"/>
            </a:endParaRP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Clr>
                <a:srgbClr val="F37021"/>
              </a:buClr>
              <a:buSzPct val="110000"/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  </a:t>
            </a:r>
            <a:r>
              <a:rPr lang="th-TH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ยืนยันการเปิดบัตรซื้อสินค้ากับเจ้าหน้าที่ธนาคาร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Clr>
                <a:srgbClr val="F37021"/>
              </a:buClr>
              <a:buSzPct val="110000"/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 ใช้บัตรซื้อสินค้าได้ไม่เกินวันละ </a:t>
            </a:r>
            <a:r>
              <a:rPr lang="en-US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300,000 </a:t>
            </a:r>
            <a:r>
              <a:rPr lang="th-TH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บาท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37021"/>
              </a:buClr>
              <a:buSzPct val="110000"/>
              <a:defRPr/>
            </a:pPr>
            <a:r>
              <a:rPr lang="th-TH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           (ต้องมีเงินในบัญชีเงินฝากสหกรณ์</a:t>
            </a:r>
            <a:r>
              <a:rPr lang="th-TH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ordia New" pitchFamily="34" charset="-34"/>
                <a:cs typeface="Cordia New" pitchFamily="34" charset="-34"/>
              </a:rPr>
              <a:t>)</a:t>
            </a:r>
            <a:endParaRPr lang="th-TH" sz="3200" dirty="0">
              <a:solidFill>
                <a:srgbClr val="000000">
                  <a:lumMod val="75000"/>
                  <a:lumOff val="25000"/>
                </a:srgbClr>
              </a:solidFill>
              <a:latin typeface="Cordia New" pitchFamily="34" charset="-34"/>
              <a:cs typeface="Cordia New" pitchFamily="34" charset="-34"/>
            </a:endParaRPr>
          </a:p>
        </p:txBody>
      </p:sp>
      <p:grpSp>
        <p:nvGrpSpPr>
          <p:cNvPr id="6153" name="Group 66"/>
          <p:cNvGrpSpPr>
            <a:grpSpLocks/>
          </p:cNvGrpSpPr>
          <p:nvPr/>
        </p:nvGrpSpPr>
        <p:grpSpPr bwMode="auto">
          <a:xfrm>
            <a:off x="214313" y="1571625"/>
            <a:ext cx="2357437" cy="642938"/>
            <a:chOff x="5572129" y="1785926"/>
            <a:chExt cx="3286183" cy="642940"/>
          </a:xfrm>
        </p:grpSpPr>
        <p:grpSp>
          <p:nvGrpSpPr>
            <p:cNvPr id="6" name="Group 10"/>
            <p:cNvGrpSpPr/>
            <p:nvPr/>
          </p:nvGrpSpPr>
          <p:grpSpPr>
            <a:xfrm rot="10800000">
              <a:off x="5572129" y="1902823"/>
              <a:ext cx="3286182" cy="526043"/>
              <a:chOff x="1428696" y="1857364"/>
              <a:chExt cx="4429188" cy="642942"/>
            </a:xfrm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37000">
                  <a:schemeClr val="bg1"/>
                </a:gs>
                <a:gs pos="7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7200000" scaled="0"/>
              <a:tileRect l="-100000" t="-100000"/>
            </a:gra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5400" dist="38100" dir="7200000" sx="99000" sy="99000" algn="tr" rotWithShape="0">
                <a:schemeClr val="tx1">
                  <a:alpha val="21000"/>
                </a:schemeClr>
              </a:outerShdw>
            </a:effectLst>
          </p:grpSpPr>
          <p:sp>
            <p:nvSpPr>
              <p:cNvPr id="31" name="Flowchart: Delay 30"/>
              <p:cNvSpPr/>
              <p:nvPr/>
            </p:nvSpPr>
            <p:spPr>
              <a:xfrm>
                <a:off x="5214942" y="1857364"/>
                <a:ext cx="642942" cy="642942"/>
              </a:xfrm>
              <a:prstGeom prst="flowChartDelay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428696" y="1857364"/>
                <a:ext cx="3857684" cy="642942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" name="Isosceles Triangle 29"/>
            <p:cNvSpPr/>
            <p:nvPr/>
          </p:nvSpPr>
          <p:spPr>
            <a:xfrm>
              <a:off x="8679066" y="1785926"/>
              <a:ext cx="179246" cy="117475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grpSp>
        <p:nvGrpSpPr>
          <p:cNvPr id="6155" name="Group 66"/>
          <p:cNvGrpSpPr>
            <a:grpSpLocks/>
          </p:cNvGrpSpPr>
          <p:nvPr/>
        </p:nvGrpSpPr>
        <p:grpSpPr bwMode="auto">
          <a:xfrm>
            <a:off x="214313" y="3017838"/>
            <a:ext cx="2357437" cy="642937"/>
            <a:chOff x="5572129" y="1785926"/>
            <a:chExt cx="3286183" cy="642940"/>
          </a:xfrm>
        </p:grpSpPr>
        <p:grpSp>
          <p:nvGrpSpPr>
            <p:cNvPr id="9" name="Group 10"/>
            <p:cNvGrpSpPr/>
            <p:nvPr/>
          </p:nvGrpSpPr>
          <p:grpSpPr>
            <a:xfrm rot="10800000">
              <a:off x="5572129" y="1902823"/>
              <a:ext cx="3286182" cy="526043"/>
              <a:chOff x="1428696" y="1857364"/>
              <a:chExt cx="4429188" cy="642942"/>
            </a:xfrm>
            <a:gradFill flip="none" rotWithShape="1">
              <a:gsLst>
                <a:gs pos="0">
                  <a:schemeClr val="accent3">
                    <a:lumMod val="95000"/>
                  </a:schemeClr>
                </a:gs>
                <a:gs pos="37000">
                  <a:schemeClr val="bg1"/>
                </a:gs>
                <a:gs pos="7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7200000" scaled="0"/>
              <a:tileRect l="-100000" t="-100000"/>
            </a:gradFill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5400" dist="38100" dir="7200000" sx="99000" sy="99000" algn="tr" rotWithShape="0">
                <a:schemeClr val="tx1">
                  <a:alpha val="21000"/>
                </a:schemeClr>
              </a:outerShdw>
            </a:effectLst>
          </p:grpSpPr>
          <p:sp>
            <p:nvSpPr>
              <p:cNvPr id="36" name="Flowchart: Delay 35"/>
              <p:cNvSpPr/>
              <p:nvPr/>
            </p:nvSpPr>
            <p:spPr>
              <a:xfrm>
                <a:off x="5214942" y="1857364"/>
                <a:ext cx="642942" cy="642942"/>
              </a:xfrm>
              <a:prstGeom prst="flowChartDelay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428696" y="1857364"/>
                <a:ext cx="3857684" cy="642942"/>
              </a:xfrm>
              <a:prstGeom prst="rect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5" name="Isosceles Triangle 34"/>
            <p:cNvSpPr/>
            <p:nvPr/>
          </p:nvSpPr>
          <p:spPr>
            <a:xfrm>
              <a:off x="8679066" y="1785926"/>
              <a:ext cx="179246" cy="117476"/>
            </a:xfrm>
            <a:prstGeom prst="triangle">
              <a:avLst>
                <a:gd name="adj" fmla="val 0"/>
              </a:avLst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6156" name="TextBox 37"/>
          <p:cNvSpPr txBox="1">
            <a:spLocks noChangeArrowheads="1"/>
          </p:cNvSpPr>
          <p:nvPr/>
        </p:nvSpPr>
        <p:spPr bwMode="auto">
          <a:xfrm>
            <a:off x="385416" y="1951542"/>
            <a:ext cx="19161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3000" b="1" dirty="0" smtClean="0">
                <a:solidFill>
                  <a:srgbClr val="F37021"/>
                </a:solidFill>
                <a:latin typeface="Cordia New" pitchFamily="34" charset="-34"/>
                <a:cs typeface="Cordia New" pitchFamily="34" charset="-34"/>
              </a:rPr>
              <a:t>สมาชิกสหกรณ์</a:t>
            </a:r>
          </a:p>
        </p:txBody>
      </p:sp>
    </p:spTree>
    <p:extLst>
      <p:ext uri="{BB962C8B-B14F-4D97-AF65-F5344CB8AC3E}">
        <p14:creationId xmlns:p14="http://schemas.microsoft.com/office/powerpoint/2010/main" val="18743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85728"/>
            <a:ext cx="445474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ระบบ </a:t>
            </a:r>
            <a:r>
              <a:rPr lang="en-US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ATM </a:t>
            </a:r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สหกรณ์</a:t>
            </a:r>
            <a:endParaRPr lang="th-TH" sz="6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 descr="2018726153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428604"/>
            <a:ext cx="2357454" cy="1768091"/>
          </a:xfrm>
          <a:prstGeom prst="rect">
            <a:avLst/>
          </a:prstGeom>
        </p:spPr>
      </p:pic>
      <p:pic>
        <p:nvPicPr>
          <p:cNvPr id="7" name="รูปภาพ 6" descr="352569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643182"/>
            <a:ext cx="6601466" cy="3714776"/>
          </a:xfrm>
          <a:prstGeom prst="rect">
            <a:avLst/>
          </a:prstGeom>
        </p:spPr>
      </p:pic>
      <p:pic>
        <p:nvPicPr>
          <p:cNvPr id="9" name="รูปภาพ 8" descr="352575_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4588251"/>
            <a:ext cx="3779673" cy="2126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รูปภาพ 9" descr="352576_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2285992"/>
            <a:ext cx="3779673" cy="2126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4282" y="1337391"/>
            <a:ext cx="5365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/>
              <a:t>คาดว่าจะมีตู้ติดตั้งที่</a:t>
            </a:r>
            <a:r>
              <a:rPr lang="th-TH" sz="3600" dirty="0" smtClean="0">
                <a:solidFill>
                  <a:srgbClr val="FF0000"/>
                </a:solidFill>
              </a:rPr>
              <a:t>สหกรณ์, กันทร</a:t>
            </a:r>
            <a:r>
              <a:rPr lang="th-TH" sz="3600" dirty="0" err="1" smtClean="0">
                <a:solidFill>
                  <a:srgbClr val="FF0000"/>
                </a:solidFill>
              </a:rPr>
              <a:t>ลักษ์</a:t>
            </a:r>
            <a:endParaRPr lang="th-TH" sz="3600" dirty="0" smtClean="0">
              <a:solidFill>
                <a:srgbClr val="FF0000"/>
              </a:solidFill>
            </a:endParaRPr>
          </a:p>
          <a:p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ขุ</a:t>
            </a: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ขันธ์ </a:t>
            </a:r>
            <a:r>
              <a:rPr lang="th-TH" sz="3600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กันทรา</a:t>
            </a: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รมย์ </a:t>
            </a:r>
            <a:r>
              <a:rPr lang="th-TH" sz="3600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ราษี</a:t>
            </a: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ไศล</a:t>
            </a:r>
            <a:endParaRPr lang="th-TH" sz="3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4500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เปิดบัญชีออมทรัพย์</a:t>
            </a:r>
            <a:endParaRPr lang="th-TH" sz="60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21442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สหกรณ์ออมทรัพย์สาธารณสุขศรีสะ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จำกัด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169932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 smtClean="0">
                <a:solidFill>
                  <a:srgbClr val="00B050"/>
                </a:solidFill>
                <a:latin typeface="TH SarabunPSK" pitchFamily="34" charset="-34"/>
                <a:cs typeface="TH SarabunPSK" pitchFamily="34" charset="-34"/>
              </a:rPr>
              <a:t>ผลดีของสมาชิก</a:t>
            </a:r>
            <a:endParaRPr lang="th-TH" sz="2400" b="1" u="sng" dirty="0">
              <a:solidFill>
                <a:srgbClr val="00B05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2099814"/>
            <a:ext cx="8358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1.สมาชิกได้รับเงินกู้ เงินปันผล เฉลี่ยคืน ได้อย่างรวดเร็ว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2.สมาชิกได้รับดอกเบี้ยฝากออมทรัพย์ในอัตราร้อยละ 3.75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ต่อปีและไม่ต้องเสียภาษีเงินได้ซึ่งมากกว่าสถาบันการเงินอื่น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3.ช่วยสมาชิกที่อยู่ต่างอำเภอลดค่าพาหนะในการเบิกถอนเงินกรณีเปิดใช้ระบบเอทีเอ็ม สหกรณ์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รูปภาพ 10" descr="สมุด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357166"/>
            <a:ext cx="2928958" cy="1991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4500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เปิดบัญชีออมทรัพย์</a:t>
            </a:r>
            <a:endParaRPr lang="th-TH" sz="60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21442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สหกรณ์ออมทรัพย์สาธารณสุขศรีสะ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จำกัด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169932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ผลดีของสหกรณ์</a:t>
            </a:r>
            <a:endParaRPr lang="th-TH" sz="24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2099814"/>
            <a:ext cx="8358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1.ลดค่าใช้จ่ายดอกเบี้ยเงินกู้จากสถาบันการเงินอื่น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400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การจ่ายเงินปันผลให้สมาชิก สหกรณ์ต้องสำรองเงินโดยการกู้เงินจากสถาบันการเงินอื่นเพื่อนำมาจ่ายสมาชิก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2. ลดความเสี่ยงด้านการเงิน</a:t>
            </a:r>
          </a:p>
          <a:p>
            <a:r>
              <a:rPr lang="th-TH" sz="2400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400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สหกรณ์ไม่ต้องถือเงินจำนวนมากๆ เพื่อสำรองจ่ายเงินสมาชิก ป้องกันอันตรายจากมิจฉาชีพ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3. ทำให้สหกรณ์มีการบริหารสภาพคล่องได้อย่างเหมาะสม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400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สหกรณ์สามารถบริหารจัดการได้อย่างเป็นระบบ และสะดวกรวดเร็ว รวมถึงการบริการสมาชิกอย่างมีประสิทธิภาพและประสิทธิผลสูงสุด</a:t>
            </a:r>
            <a:endParaRPr lang="th-TH" sz="2400" i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รูปภาพ 10" descr="สมุด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357166"/>
            <a:ext cx="2928958" cy="1991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4500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เปิดบัญชีออมทรัพย์</a:t>
            </a:r>
            <a:endParaRPr lang="th-TH" sz="60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21442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สหกรณ์ออมทรัพย์สาธารณสุขศรีสะ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จำกัด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169932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ผลดีของสหกรณ์</a:t>
            </a:r>
            <a:endParaRPr lang="th-TH" sz="24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2099814"/>
            <a:ext cx="8358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4. ทำให้สหกรณ์มีผลกำไรเพิ่มขึ้น</a:t>
            </a:r>
          </a:p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400" i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สหกรณ์สามารถลดภาระดอกเบี้ยที่ต้องจ่ายธนาคารอื่น ทำให้สหกรณ์มีกำไรเพิ่มมากขึ้น สามารถนำมาจัดสรรกำไรสุทธิให้สมาชิกเพิ่มขึ้น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5. เกิดความสะดวกในการจ่ายเงินกู้ และเงินปันผล เงินเฉลี่ยคืนแก่สมาชิก</a:t>
            </a:r>
          </a:p>
          <a:p>
            <a:r>
              <a:rPr lang="th-TH" sz="2400" i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	</a:t>
            </a:r>
          </a:p>
        </p:txBody>
      </p:sp>
      <p:pic>
        <p:nvPicPr>
          <p:cNvPr id="11" name="รูปภาพ 10" descr="สมุด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357166"/>
            <a:ext cx="2928958" cy="1991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0"/>
            <a:ext cx="857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สมาชิกออนไลน์</a:t>
            </a:r>
            <a:endParaRPr lang="th-TH" sz="6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910" y="857232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สหกรณ์ออมทรัพย์สาธารณสุขศรีสะ</a:t>
            </a:r>
            <a:r>
              <a:rPr lang="th-TH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จำกัด</a:t>
            </a:r>
            <a:endParaRPr lang="th-TH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071678"/>
            <a:ext cx="5214785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วงเล็บปีกกาขวา 14"/>
          <p:cNvSpPr/>
          <p:nvPr/>
        </p:nvSpPr>
        <p:spPr>
          <a:xfrm>
            <a:off x="5929322" y="2143116"/>
            <a:ext cx="285752" cy="400052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6286512" y="3643314"/>
            <a:ext cx="258436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สมาชิกได้ประโยชน์</a:t>
            </a:r>
          </a:p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อะไรจากสมาชิกออนไลน์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214554"/>
            <a:ext cx="8215338" cy="428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1472" y="0"/>
            <a:ext cx="857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สมาชิกออนไลน์</a:t>
            </a:r>
            <a:endParaRPr lang="th-TH" sz="6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910" y="857232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สหกรณ์ออมทรัพย์สาธารณสุขศรีสะ</a:t>
            </a:r>
            <a:r>
              <a:rPr lang="th-TH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จำกัด</a:t>
            </a:r>
            <a:endParaRPr lang="th-TH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714356"/>
            <a:ext cx="2037208" cy="161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57224" y="1571612"/>
            <a:ext cx="557216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สมาชิกได้ประโยชน์ อะไรจากสมาชิกออนไลน์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24" y="2285992"/>
            <a:ext cx="5572164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สามารถดูข้อมูลเงินฝาก หนี้คงเหลือ หุ้นสะสมได้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ดูประวัติการชำระเงินได้ 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รองรับการพิมพ์ใบเสร็จรายเดือนให้สมาชิก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สามารถดูยอดเงินปันผล ดอกเบี้ยเฉลี่ยคืน</a:t>
            </a:r>
          </a:p>
          <a:p>
            <a:pPr marL="514350" indent="-514350">
              <a:buAutoNum type="arabicPeriod"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สามารถส่งเรื่องร้องเรียนออนไลน์ได้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7536" y="285728"/>
            <a:ext cx="3223620" cy="1714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571472" y="0"/>
            <a:ext cx="857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การเข้าสมาชิกออนไลน์</a:t>
            </a:r>
            <a:endParaRPr lang="th-TH" sz="6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910" y="857232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สหกรณ์ออมทรัพย์สาธารณสุขศรีสะ</a:t>
            </a:r>
            <a:r>
              <a:rPr lang="th-TH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จำกัด</a:t>
            </a:r>
            <a:endParaRPr lang="th-TH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071678"/>
            <a:ext cx="5214785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ลูกศรเชื่อมต่อแบบตรง 10"/>
          <p:cNvCxnSpPr>
            <a:endCxn id="12" idx="1"/>
          </p:cNvCxnSpPr>
          <p:nvPr/>
        </p:nvCxnSpPr>
        <p:spPr>
          <a:xfrm flipV="1">
            <a:off x="2643174" y="2761916"/>
            <a:ext cx="3286148" cy="809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29322" y="2500306"/>
            <a:ext cx="300039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/>
              <a:t>เลขที่สมาชิก(เลขใหม่)</a:t>
            </a:r>
            <a:endParaRPr lang="th-TH" dirty="0"/>
          </a:p>
        </p:txBody>
      </p:sp>
      <p:cxnSp>
        <p:nvCxnSpPr>
          <p:cNvPr id="14" name="ลูกศรเชื่อมต่อแบบตรง 13"/>
          <p:cNvCxnSpPr/>
          <p:nvPr/>
        </p:nvCxnSpPr>
        <p:spPr>
          <a:xfrm flipV="1">
            <a:off x="2643174" y="4286256"/>
            <a:ext cx="3286148" cy="24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00760" y="4000504"/>
            <a:ext cx="2985113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/>
              <a:t>ขอได้ที่เจ้าหน้าที่คอมพิวเตอร์</a:t>
            </a:r>
          </a:p>
          <a:p>
            <a:r>
              <a:rPr lang="th-TH" dirty="0" smtClean="0"/>
              <a:t>หรือ เข้า</a:t>
            </a:r>
            <a:r>
              <a:rPr lang="en-US" dirty="0" err="1" smtClean="0"/>
              <a:t>Facebook</a:t>
            </a:r>
            <a:r>
              <a:rPr lang="en-US" dirty="0" smtClean="0"/>
              <a:t> </a:t>
            </a:r>
            <a:r>
              <a:rPr lang="th-TH" dirty="0" smtClean="0"/>
              <a:t>สหกรณ์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4774" y="1571612"/>
            <a:ext cx="5140446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dirty="0" smtClean="0"/>
              <a:t>เข้าเว็บไซด์ </a:t>
            </a:r>
            <a:r>
              <a:rPr lang="en-US" dirty="0" smtClean="0"/>
              <a:t>www.ssksrisaketcoop.com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7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02168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กิจกรรมที่บริการสมาชิก</a:t>
            </a:r>
            <a:endParaRPr lang="th-TH" sz="44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193" y="1340768"/>
            <a:ext cx="9048689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ส่งมอบบัตรเอทีเอ็มตัวใหม่แทนบัตรเก่าให้แก่สมาชิก</a:t>
            </a: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รับคำร้องขอเปิดบัญชีออมทรัพย์และขอใช้เอทีเอ็มสหกรณ์</a:t>
            </a: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รับเงินฝากจากสมาชิก</a:t>
            </a: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รับคำร้องจากสมาชิกในการโอนเงินปันผลและเฉลี่ยคืนเข้า</a:t>
            </a: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  บัญชีออมทรัพย์พิเศษ หรือซื้อหุ้นสหกรณ์)</a:t>
            </a: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รับสมัครสมาชิก </a:t>
            </a:r>
            <a:r>
              <a:rPr lang="th-TH" sz="4000" b="1" dirty="0" err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สสธท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 ,กองทุนล้านที่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2 ,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ล้านที่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</a:t>
            </a:r>
          </a:p>
          <a:p>
            <a:r>
              <a:rPr lang="en-US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รับคำร้องทั่วไป</a:t>
            </a:r>
            <a:endParaRPr lang="th-TH" sz="40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878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0"/>
            <a:ext cx="857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การเข้าใช้งานเว็บไซด์สหกรณ์</a:t>
            </a:r>
            <a:endParaRPr lang="th-TH" sz="6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910" y="857232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สหกรณ์ออมทรัพย์สาธารณสุขศรีสะ</a:t>
            </a:r>
            <a:r>
              <a:rPr lang="th-TH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จำกัด</a:t>
            </a:r>
            <a:endParaRPr lang="th-TH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494928"/>
            <a:ext cx="5643602" cy="536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42910" y="1857364"/>
            <a:ext cx="7643866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dirty="0" smtClean="0"/>
              <a:t>เข้าเว็บไซด์ </a:t>
            </a:r>
            <a:r>
              <a:rPr lang="en-US" dirty="0" smtClean="0"/>
              <a:t>www.ssksrisaketcoop.com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57620" y="642918"/>
            <a:ext cx="3374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ระบบสมาชิกสหกรณ์</a:t>
            </a:r>
            <a:endParaRPr lang="th-TH" sz="4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043" y="1643050"/>
            <a:ext cx="734910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23717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0034" y="3500438"/>
            <a:ext cx="1904689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black"/>
                </a:solidFill>
              </a:rPr>
              <a:t>เลขบัตรประชาชน</a:t>
            </a:r>
            <a:endParaRPr lang="th-TH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57422" y="3929066"/>
            <a:ext cx="1285884" cy="1000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0034" y="4071942"/>
            <a:ext cx="150554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black"/>
                </a:solidFill>
              </a:rPr>
              <a:t>วันเดือนปีเกิด</a:t>
            </a:r>
            <a:endParaRPr lang="th-TH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57422" y="4500570"/>
            <a:ext cx="1285884" cy="714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901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214290"/>
            <a:ext cx="3374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ระบบสมาชิกสหกรณ์</a:t>
            </a:r>
            <a:endParaRPr lang="th-TH" sz="4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57166"/>
            <a:ext cx="52863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00034" y="3143248"/>
            <a:ext cx="266290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dirty="0" smtClean="0">
                <a:solidFill>
                  <a:prstClr val="black"/>
                </a:solidFill>
              </a:rPr>
              <a:t>ข้อมูลที่สมาชิกทำประกัน </a:t>
            </a:r>
            <a:endParaRPr lang="th-T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82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214290"/>
            <a:ext cx="3374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ระบบสมาชิกสหกรณ์</a:t>
            </a:r>
            <a:endParaRPr lang="th-TH" sz="4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34" y="2428868"/>
            <a:ext cx="3000396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prstClr val="black"/>
                </a:solidFill>
              </a:rPr>
              <a:t>ตรวจสอบหนี้เงินกู้</a:t>
            </a:r>
          </a:p>
          <a:p>
            <a:r>
              <a:rPr lang="th-TH" dirty="0" smtClean="0">
                <a:solidFill>
                  <a:prstClr val="black"/>
                </a:solidFill>
              </a:rPr>
              <a:t>ข้อมูลจะถูกดึงค่ามาโชว์ ณ วันสิ้นเดือน (ข้อมูลไม่ออนไลน์ ณ ปัจจุบัน)</a:t>
            </a:r>
            <a:endParaRPr lang="th-TH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500042"/>
            <a:ext cx="51339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99164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214290"/>
            <a:ext cx="3374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ระบบสมาชิกสหกรณ์</a:t>
            </a:r>
            <a:endParaRPr lang="th-TH" sz="4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2976" y="2285992"/>
            <a:ext cx="300039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prstClr val="black"/>
                </a:solidFill>
              </a:rPr>
              <a:t>ข้อมูลรายชื่อผู้ค้ำประกัน</a:t>
            </a:r>
            <a:endParaRPr lang="th-TH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000372"/>
            <a:ext cx="7520000" cy="331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07091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214290"/>
            <a:ext cx="3374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ระบบสมาชิกสหกรณ์</a:t>
            </a:r>
            <a:endParaRPr lang="th-TH" sz="4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34" y="2285992"/>
            <a:ext cx="3000396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prstClr val="black"/>
                </a:solidFill>
              </a:rPr>
              <a:t>ระบบแจ้ง</a:t>
            </a:r>
            <a:r>
              <a:rPr lang="th-TH" smtClean="0">
                <a:solidFill>
                  <a:prstClr val="black"/>
                </a:solidFill>
              </a:rPr>
              <a:t>เรื่องร้องเรียน  สามารถร้องเรียนถึงผู้บริหารโดยตรง โดยที่ข้อมูลจะไม่ถูกเปิดเผยให้สมาชิกอื่นได้รู้เรื่องที่เราร้องเรียน นอกจากกรรมการดำเนินการ เท่านั้น</a:t>
            </a:r>
            <a:endParaRPr lang="th-TH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928670"/>
            <a:ext cx="520065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2007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0"/>
            <a:ext cx="857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การเข้าใช้งาน</a:t>
            </a:r>
            <a:r>
              <a:rPr lang="en-US" sz="6000" b="1" dirty="0" err="1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Facebook</a:t>
            </a:r>
            <a:r>
              <a:rPr lang="th-TH" sz="60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สหกรณ์</a:t>
            </a:r>
            <a:endParaRPr lang="th-TH" sz="6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910" y="857232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สหกรณ์ออมทรัพย์สาธารณสุขศรีสะ</a:t>
            </a:r>
            <a:r>
              <a:rPr lang="th-TH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จำกัด</a:t>
            </a:r>
            <a:endParaRPr lang="th-TH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940" y="1762772"/>
            <a:ext cx="701389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https://www.facebook.com/sskhcoop/</a:t>
            </a:r>
            <a:endParaRPr lang="th-T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302020"/>
            <a:ext cx="8001024" cy="427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7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676875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ระบบสวัสดิการและหลักประกันสมาชิก</a:t>
            </a:r>
            <a:endParaRPr lang="th-TH" sz="44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193" y="1340768"/>
            <a:ext cx="9048689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เงินสวัสดิการสงเคราะห์สมาชิกเสียชีวิตไม่เกิน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250,000 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000" b="1" dirty="0" err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ฌกส.สมาชิก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สหกรณ์ 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150,000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4000" b="1" dirty="0" err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สสธท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1,100,000 </a:t>
            </a:r>
            <a:r>
              <a:rPr lang="en-US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4000" b="1" dirty="0" err="1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ชสอ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. 600,000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กองทุนล้านที่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 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วงเงิน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1,000,000</a:t>
            </a:r>
          </a:p>
          <a:p>
            <a:r>
              <a:rPr lang="en-US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6.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กองทุนล้านที่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ภาคอีสาน 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1,000,000</a:t>
            </a:r>
          </a:p>
          <a:p>
            <a:r>
              <a:rPr lang="en-US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7.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เงินประกันสินเชื่อสมาชิก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(กรณีวงเงินประกันไม่ถึงเงินกู้)</a:t>
            </a:r>
            <a:endParaRPr lang="th-TH" sz="4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3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7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3024336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err="1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สสธท</a:t>
            </a:r>
            <a:r>
              <a:rPr lang="th-TH" sz="44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endParaRPr lang="th-TH" sz="44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193" y="1340768"/>
            <a:ext cx="9048689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คุณสมบัติ 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สมาชิกสามัญ,สมทบ,คู่สมรส,บิดา,มารดา และ</a:t>
            </a:r>
          </a:p>
          <a:p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             บุตรอายุ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20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ปีขึ้นไป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อายุที่รับสมัคร  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ไม่เกิน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56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ปีบริบูรณ์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ระยะเวลารอคอย 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180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</a:p>
          <a:p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วงเงินที่สมาชิกต้องจ่าย 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4,020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บาทต่อปี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สมาชิกเสียชีวิตได้รับเงิน  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1,100,000</a:t>
            </a:r>
          </a:p>
          <a:p>
            <a:r>
              <a:rPr lang="en-US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4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47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7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3024336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err="1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ชสอ</a:t>
            </a:r>
            <a:r>
              <a:rPr lang="th-TH" sz="44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endParaRPr lang="th-TH" sz="44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193" y="1340768"/>
            <a:ext cx="9048689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คุณสมบัติ 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สมาชิกสามัญ,สมทบ,คู่สมรส,บิดา,มารดา และ</a:t>
            </a:r>
          </a:p>
          <a:p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              บุตรอายุ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20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ปีขึ้นไป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อายุที่รับสมัคร  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ไม่เกิน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57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ปี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บริบูรณ์</a:t>
            </a:r>
          </a:p>
          <a:p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(รอบพิเศษถึงกันยายน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2561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60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ปีบริบูรณ์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ระยะเวลารอคอย 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90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วงเงินที่สมาชิกต้องจ่าย 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4,840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บาทต่อปี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สมาชิกเสียชีวิตได้รับเงิน  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600,000</a:t>
            </a:r>
          </a:p>
          <a:p>
            <a:r>
              <a:rPr lang="en-US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4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" action="ppaction://noaction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23000">
                <a:srgbClr val="000928"/>
              </a:gs>
              <a:gs pos="43000">
                <a:srgbClr val="34598D"/>
              </a:gs>
              <a:gs pos="89000">
                <a:srgbClr val="BDD8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800" dirty="0" err="1" smtClean="0">
                <a:solidFill>
                  <a:prstClr val="white"/>
                </a:solidFill>
              </a:rPr>
              <a:t>สรึป</a:t>
            </a: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ounded Rectangle 6">
            <a:hlinkClick r:id="" action="ppaction://noaction"/>
          </p:cNvPr>
          <p:cNvSpPr/>
          <p:nvPr/>
        </p:nvSpPr>
        <p:spPr>
          <a:xfrm>
            <a:off x="500034" y="1428737"/>
            <a:ext cx="8153400" cy="4786347"/>
          </a:xfrm>
          <a:prstGeom prst="roundRect">
            <a:avLst>
              <a:gd name="adj" fmla="val 1226"/>
            </a:avLst>
          </a:prstGeom>
          <a:solidFill>
            <a:schemeClr val="bg1"/>
          </a:solidFill>
          <a:ln w="76200">
            <a:solidFill>
              <a:srgbClr val="BDD8F3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blackWhite">
          <a:xfrm>
            <a:off x="642910" y="500044"/>
            <a:ext cx="7856538" cy="7207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3399FF"/>
              </a:gs>
              <a:gs pos="100000">
                <a:srgbClr val="184776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โครงสร้างคณะกรรมการดำเนินการสหกรณ์</a:t>
            </a:r>
            <a:endParaRPr lang="en-US" sz="48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910" y="1313531"/>
            <a:ext cx="824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6" name="รูปภาพ 5" descr="ทำเนียบ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034" y="1428738"/>
            <a:ext cx="8153400" cy="48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7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7704856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กองทุนล้านที่ </a:t>
            </a:r>
            <a:r>
              <a:rPr lang="en-US" sz="44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44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4400" b="1" dirty="0" err="1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สสธท</a:t>
            </a:r>
            <a:r>
              <a:rPr lang="th-TH" sz="44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.(ซื้อประกันชีวิต)</a:t>
            </a:r>
            <a:endParaRPr lang="th-TH" sz="44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193" y="1340768"/>
            <a:ext cx="9048689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คุณสมบัติ 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สมาชิก </a:t>
            </a:r>
            <a:r>
              <a:rPr lang="th-TH" sz="4000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สสธท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อายุที่รับสมัคร  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ไม่เกิน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65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ปีบริบูรณ์ต่อเนื่องถึงอายุ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99+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ระยะเวลารอคอย 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365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วงเงินที่สมาชิกต้องจ่าย 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3,350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บาทต่อปี(ปีถัดไปขึ้นอยู่</a:t>
            </a:r>
          </a:p>
          <a:p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กับอัตรามรณะของสมาชิกกองทุน)</a:t>
            </a:r>
            <a:endParaRPr lang="th-TH" sz="4000" b="1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40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สมาชิกเสียชีวิตได้รับเงิน   </a:t>
            </a:r>
            <a:r>
              <a:rPr lang="en-US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1,000,000</a:t>
            </a:r>
          </a:p>
          <a:p>
            <a:r>
              <a:rPr lang="en-US" sz="4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4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678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กอ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34" y="4071942"/>
            <a:ext cx="4286280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th-TH" dirty="0" smtClean="0">
                <a:solidFill>
                  <a:prstClr val="black"/>
                </a:solidFill>
              </a:rPr>
              <a:t>ข้าราชการ</a:t>
            </a:r>
          </a:p>
          <a:p>
            <a:pPr>
              <a:buFontTx/>
              <a:buChar char="-"/>
            </a:pPr>
            <a:r>
              <a:rPr lang="th-TH" dirty="0" smtClean="0">
                <a:solidFill>
                  <a:prstClr val="black"/>
                </a:solidFill>
              </a:rPr>
              <a:t>ลูกจ้างประจำ</a:t>
            </a:r>
          </a:p>
          <a:p>
            <a:pPr>
              <a:buFontTx/>
              <a:buChar char="-"/>
            </a:pPr>
            <a:r>
              <a:rPr lang="th-TH" dirty="0" smtClean="0">
                <a:solidFill>
                  <a:prstClr val="black"/>
                </a:solidFill>
              </a:rPr>
              <a:t>พนักงานราชการ,พนักงานกระทรวง</a:t>
            </a:r>
          </a:p>
          <a:p>
            <a:pPr>
              <a:buFontTx/>
              <a:buChar char="-"/>
            </a:pPr>
            <a:r>
              <a:rPr lang="th-TH" dirty="0" smtClean="0">
                <a:solidFill>
                  <a:prstClr val="black"/>
                </a:solidFill>
              </a:rPr>
              <a:t>เจ้าหน้าที่สหกรณ์</a:t>
            </a:r>
            <a:endParaRPr lang="th-TH" dirty="0">
              <a:solidFill>
                <a:prstClr val="black"/>
              </a:solidFill>
            </a:endParaRPr>
          </a:p>
        </p:txBody>
      </p:sp>
      <p:pic>
        <p:nvPicPr>
          <p:cNvPr id="6" name="รูปภาพ 5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14290"/>
            <a:ext cx="5667375" cy="2171700"/>
          </a:xfrm>
          <a:prstGeom prst="rect">
            <a:avLst/>
          </a:prstGeom>
        </p:spPr>
      </p:pic>
      <p:pic>
        <p:nvPicPr>
          <p:cNvPr id="7" name="รูปภาพ 6" descr="201872154528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2714620"/>
            <a:ext cx="5657850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85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2498097" cy="957254"/>
          </a:xfrm>
          <a:prstGeom prst="rect">
            <a:avLst/>
          </a:prstGeom>
        </p:spPr>
      </p:pic>
      <p:pic>
        <p:nvPicPr>
          <p:cNvPr id="8" name="รูปภาพ 7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1285860"/>
            <a:ext cx="6715172" cy="50706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3438" y="500042"/>
            <a:ext cx="364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ln w="1905"/>
                <a:gradFill>
                  <a:gsLst>
                    <a:gs pos="0">
                      <a:srgbClr val="D19049">
                        <a:shade val="20000"/>
                        <a:satMod val="200000"/>
                      </a:srgbClr>
                    </a:gs>
                    <a:gs pos="78000">
                      <a:srgbClr val="D1904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D1904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ชำระ 3,000 ต่อปี</a:t>
            </a:r>
            <a:endParaRPr lang="th-TH" sz="4400" b="1" dirty="0">
              <a:ln w="1905"/>
              <a:gradFill>
                <a:gsLst>
                  <a:gs pos="0">
                    <a:srgbClr val="D19049">
                      <a:shade val="20000"/>
                      <a:satMod val="200000"/>
                    </a:srgbClr>
                  </a:gs>
                  <a:gs pos="78000">
                    <a:srgbClr val="D19049">
                      <a:tint val="90000"/>
                      <a:shade val="89000"/>
                      <a:satMod val="220000"/>
                    </a:srgbClr>
                  </a:gs>
                  <a:gs pos="100000">
                    <a:srgbClr val="D19049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975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1470" y="142852"/>
            <a:ext cx="9215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รับสมัครสมาชิก กองทุนล้าน3 ภาคอีสาน</a:t>
            </a:r>
            <a:endParaRPr lang="th-TH" sz="60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348" y="5786454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สหกรณ์ออมทรัพย์สาธารณสุขศรีสะ</a:t>
            </a:r>
            <a:r>
              <a:rPr lang="th-TH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จำกัด</a:t>
            </a:r>
            <a:endParaRPr lang="th-TH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" name="รูปภาพ 15" descr="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944" y="997912"/>
            <a:ext cx="4929222" cy="18888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41944" y="2926738"/>
            <a:ext cx="492922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สมัคร เดือนสิงหาคม 2561 จ่ายเพียง </a:t>
            </a:r>
            <a:endParaRPr lang="th-TH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14480" y="3926870"/>
            <a:ext cx="4857784" cy="13234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8000" b="1" dirty="0" smtClean="0">
                <a:ln w="31550" cmpd="sng">
                  <a:gradFill>
                    <a:gsLst>
                      <a:gs pos="25000">
                        <a:srgbClr val="D16349">
                          <a:shade val="25000"/>
                          <a:satMod val="190000"/>
                        </a:srgbClr>
                      </a:gs>
                      <a:gs pos="80000">
                        <a:srgbClr val="D16349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1,306.00 บาท</a:t>
            </a:r>
            <a:endParaRPr lang="th-TH" sz="8000" b="1" dirty="0">
              <a:ln w="31550" cmpd="sng">
                <a:gradFill>
                  <a:gsLst>
                    <a:gs pos="25000">
                      <a:srgbClr val="D16349">
                        <a:shade val="25000"/>
                        <a:satMod val="190000"/>
                      </a:srgbClr>
                    </a:gs>
                    <a:gs pos="80000">
                      <a:srgbClr val="D16349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1" name="ลูกศรเชื่อมต่อแบบตรง 20"/>
          <p:cNvCxnSpPr/>
          <p:nvPr/>
        </p:nvCxnSpPr>
        <p:spPr>
          <a:xfrm rot="5400000">
            <a:off x="3927960" y="371176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2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2498097" cy="957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1225689"/>
            <a:ext cx="82868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</a:rPr>
              <a:t>คุณสมบัติสมาชิก ผู้ที่สมัครกองทุนสวัสดิการสมาชิก</a:t>
            </a:r>
            <a:r>
              <a:rPr lang="th-TH" b="1" dirty="0" smtClean="0">
                <a:solidFill>
                  <a:srgbClr val="FF0000"/>
                </a:solidFill>
              </a:rPr>
              <a:t>สหกรณ์</a:t>
            </a:r>
            <a:r>
              <a:rPr lang="th-TH" b="1" dirty="0">
                <a:solidFill>
                  <a:srgbClr val="FF0000"/>
                </a:solidFill>
              </a:rPr>
              <a:t>ออม</a:t>
            </a:r>
            <a:r>
              <a:rPr lang="th-TH" b="1" dirty="0" smtClean="0">
                <a:solidFill>
                  <a:srgbClr val="FF0000"/>
                </a:solidFill>
              </a:rPr>
              <a:t>ทรัพย์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ภาค</a:t>
            </a:r>
            <a:r>
              <a:rPr lang="th-TH" b="1" dirty="0">
                <a:solidFill>
                  <a:srgbClr val="FF0000"/>
                </a:solidFill>
              </a:rPr>
              <a:t>ตะวันออกเฉียงเหนือ</a:t>
            </a:r>
            <a:r>
              <a:rPr lang="th-TH" b="1" dirty="0">
                <a:solidFill>
                  <a:prstClr val="black"/>
                </a:solidFill>
              </a:rPr>
              <a:t/>
            </a:r>
            <a:br>
              <a:rPr lang="th-TH" b="1" dirty="0">
                <a:solidFill>
                  <a:prstClr val="black"/>
                </a:solidFill>
              </a:rPr>
            </a:br>
            <a:r>
              <a:rPr lang="th-TH" b="1" dirty="0">
                <a:solidFill>
                  <a:prstClr val="black"/>
                </a:solidFill>
              </a:rPr>
              <a:t>1. เป็นสมาชิกสามัญ หรือ</a:t>
            </a:r>
            <a:br>
              <a:rPr lang="th-TH" b="1" dirty="0">
                <a:solidFill>
                  <a:prstClr val="black"/>
                </a:solidFill>
              </a:rPr>
            </a:br>
            <a:r>
              <a:rPr lang="th-TH" b="1" dirty="0">
                <a:solidFill>
                  <a:prstClr val="black"/>
                </a:solidFill>
              </a:rPr>
              <a:t>2. เป็นสมาชิกสมทบ </a:t>
            </a:r>
            <a:br>
              <a:rPr lang="th-TH" b="1" dirty="0">
                <a:solidFill>
                  <a:prstClr val="black"/>
                </a:solidFill>
              </a:rPr>
            </a:br>
            <a:r>
              <a:rPr lang="th-TH" b="1" dirty="0">
                <a:solidFill>
                  <a:prstClr val="black"/>
                </a:solidFill>
              </a:rPr>
              <a:t>3. เป็นผู้บรรลุนิติภาวะ</a:t>
            </a:r>
            <a:br>
              <a:rPr lang="th-TH" b="1" dirty="0">
                <a:solidFill>
                  <a:prstClr val="black"/>
                </a:solidFill>
              </a:rPr>
            </a:br>
            <a:r>
              <a:rPr lang="th-TH" b="1" dirty="0">
                <a:solidFill>
                  <a:prstClr val="black"/>
                </a:solidFill>
              </a:rPr>
              <a:t>4. ไม่เป็นบุคคลล้มละลาย หรือเป็นคนไร้ความสามารถ</a:t>
            </a:r>
            <a:br>
              <a:rPr lang="th-TH" b="1" dirty="0">
                <a:solidFill>
                  <a:prstClr val="black"/>
                </a:solidFill>
              </a:rPr>
            </a:br>
            <a:r>
              <a:rPr lang="th-TH" b="1" dirty="0">
                <a:solidFill>
                  <a:prstClr val="black"/>
                </a:solidFill>
              </a:rPr>
              <a:t>5. มีสุขภาพสมบูรณ์ แข็งแรง ณ วันสมัครไม่มีประวัติการรักษาโรค 5 โรค </a:t>
            </a:r>
            <a:br>
              <a:rPr lang="th-TH" b="1" dirty="0">
                <a:solidFill>
                  <a:prstClr val="black"/>
                </a:solidFill>
              </a:rPr>
            </a:br>
            <a:r>
              <a:rPr lang="th-TH" b="1" dirty="0" smtClean="0">
                <a:solidFill>
                  <a:prstClr val="black"/>
                </a:solidFill>
              </a:rPr>
              <a:t>      (</a:t>
            </a:r>
            <a:r>
              <a:rPr lang="th-TH" b="1" dirty="0">
                <a:solidFill>
                  <a:prstClr val="black"/>
                </a:solidFill>
              </a:rPr>
              <a:t>5.1) โรคมะเร็งทุกชนิด ทุกระยะ</a:t>
            </a:r>
            <a:br>
              <a:rPr lang="th-TH" b="1" dirty="0">
                <a:solidFill>
                  <a:prstClr val="black"/>
                </a:solidFill>
              </a:rPr>
            </a:br>
            <a:r>
              <a:rPr lang="th-TH" b="1" dirty="0" smtClean="0">
                <a:solidFill>
                  <a:prstClr val="black"/>
                </a:solidFill>
              </a:rPr>
              <a:t>      (</a:t>
            </a:r>
            <a:r>
              <a:rPr lang="th-TH" b="1" dirty="0">
                <a:solidFill>
                  <a:prstClr val="black"/>
                </a:solidFill>
              </a:rPr>
              <a:t>5.2) โรคหัวใจ</a:t>
            </a:r>
            <a:br>
              <a:rPr lang="th-TH" b="1" dirty="0">
                <a:solidFill>
                  <a:prstClr val="black"/>
                </a:solidFill>
              </a:rPr>
            </a:br>
            <a:r>
              <a:rPr lang="th-TH" b="1" dirty="0" smtClean="0">
                <a:solidFill>
                  <a:prstClr val="black"/>
                </a:solidFill>
              </a:rPr>
              <a:t>      (</a:t>
            </a:r>
            <a:r>
              <a:rPr lang="th-TH" b="1" dirty="0">
                <a:solidFill>
                  <a:prstClr val="black"/>
                </a:solidFill>
              </a:rPr>
              <a:t>5.3) โรควัณโรคในระยะอันตราย</a:t>
            </a:r>
            <a:br>
              <a:rPr lang="th-TH" b="1" dirty="0">
                <a:solidFill>
                  <a:prstClr val="black"/>
                </a:solidFill>
              </a:rPr>
            </a:br>
            <a:r>
              <a:rPr lang="th-TH" b="1" dirty="0" smtClean="0">
                <a:solidFill>
                  <a:prstClr val="black"/>
                </a:solidFill>
              </a:rPr>
              <a:t>      (</a:t>
            </a:r>
            <a:r>
              <a:rPr lang="th-TH" b="1" dirty="0">
                <a:solidFill>
                  <a:prstClr val="black"/>
                </a:solidFill>
              </a:rPr>
              <a:t>5.4) โรคเบาหวานขั้นรุนแรง</a:t>
            </a:r>
            <a:br>
              <a:rPr lang="th-TH" b="1" dirty="0">
                <a:solidFill>
                  <a:prstClr val="black"/>
                </a:solidFill>
              </a:rPr>
            </a:br>
            <a:r>
              <a:rPr lang="th-TH" b="1" dirty="0" smtClean="0">
                <a:solidFill>
                  <a:prstClr val="black"/>
                </a:solidFill>
              </a:rPr>
              <a:t>      (</a:t>
            </a:r>
            <a:r>
              <a:rPr lang="th-TH" b="1" dirty="0">
                <a:solidFill>
                  <a:prstClr val="black"/>
                </a:solidFill>
              </a:rPr>
              <a:t>5.5) โรคภูมิคุ้มกันบกพร่อง</a:t>
            </a:r>
            <a:r>
              <a:rPr lang="th-TH" sz="2400" b="1" dirty="0">
                <a:solidFill>
                  <a:prstClr val="black"/>
                </a:solidFill>
              </a:rPr>
              <a:t/>
            </a:r>
            <a:br>
              <a:rPr lang="th-TH" sz="2400" b="1" dirty="0">
                <a:solidFill>
                  <a:prstClr val="black"/>
                </a:solidFill>
              </a:rPr>
            </a:br>
            <a:endParaRPr lang="th-TH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2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2498097" cy="957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4134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</a:rPr>
              <a:t>คุณสมบัติสมาชิก ผู้ที่สมัครกองทุนสวัสดิการสมาชิก</a:t>
            </a:r>
            <a:r>
              <a:rPr lang="th-TH" b="1" dirty="0" smtClean="0">
                <a:solidFill>
                  <a:srgbClr val="FF0000"/>
                </a:solidFill>
              </a:rPr>
              <a:t>สหกรณ์</a:t>
            </a:r>
            <a:r>
              <a:rPr lang="th-TH" b="1" dirty="0">
                <a:solidFill>
                  <a:srgbClr val="FF0000"/>
                </a:solidFill>
              </a:rPr>
              <a:t>ออม</a:t>
            </a:r>
            <a:r>
              <a:rPr lang="th-TH" b="1" dirty="0" smtClean="0">
                <a:solidFill>
                  <a:srgbClr val="FF0000"/>
                </a:solidFill>
              </a:rPr>
              <a:t>ทรัพย์ </a:t>
            </a:r>
          </a:p>
          <a:p>
            <a:r>
              <a:rPr lang="th-TH" b="1" dirty="0" smtClean="0">
                <a:solidFill>
                  <a:srgbClr val="FF0000"/>
                </a:solidFill>
              </a:rPr>
              <a:t>ภาค</a:t>
            </a:r>
            <a:r>
              <a:rPr lang="th-TH" b="1" dirty="0">
                <a:solidFill>
                  <a:srgbClr val="FF0000"/>
                </a:solidFill>
              </a:rPr>
              <a:t>ตะวันออกเฉียงเหนือ</a:t>
            </a:r>
            <a:br>
              <a:rPr lang="th-TH" b="1" dirty="0">
                <a:solidFill>
                  <a:srgbClr val="FF0000"/>
                </a:solidFill>
              </a:rPr>
            </a:br>
            <a:r>
              <a:rPr lang="th-TH" sz="2400" b="1" dirty="0">
                <a:solidFill>
                  <a:prstClr val="black"/>
                </a:solidFill>
              </a:rPr>
              <a:t> </a:t>
            </a:r>
            <a:r>
              <a:rPr lang="th-TH" sz="2400" b="1" dirty="0" smtClean="0">
                <a:solidFill>
                  <a:prstClr val="black"/>
                </a:solidFill>
              </a:rPr>
              <a:t>     6</a:t>
            </a:r>
            <a:r>
              <a:rPr lang="th-TH" sz="2400" b="1" dirty="0">
                <a:solidFill>
                  <a:prstClr val="black"/>
                </a:solidFill>
              </a:rPr>
              <a:t>. มีอายุในวันสมัครไม่เกิน 70 ปีบริบูรณ์</a:t>
            </a:r>
            <a:br>
              <a:rPr lang="th-TH" sz="2400" b="1" dirty="0">
                <a:solidFill>
                  <a:prstClr val="black"/>
                </a:solidFill>
              </a:rPr>
            </a:br>
            <a:r>
              <a:rPr lang="th-TH" sz="2400" b="1" dirty="0" smtClean="0">
                <a:solidFill>
                  <a:prstClr val="black"/>
                </a:solidFill>
              </a:rPr>
              <a:t>      </a:t>
            </a:r>
            <a:r>
              <a:rPr lang="th-TH" sz="2400" b="1" dirty="0" smtClean="0">
                <a:solidFill>
                  <a:srgbClr val="FF0000"/>
                </a:solidFill>
              </a:rPr>
              <a:t>7</a:t>
            </a:r>
            <a:r>
              <a:rPr lang="th-TH" sz="2400" b="1" dirty="0">
                <a:solidFill>
                  <a:srgbClr val="FF0000"/>
                </a:solidFill>
              </a:rPr>
              <a:t>. ต้องยื่นใบสมัครด้วยตนเอง</a:t>
            </a:r>
            <a:r>
              <a:rPr lang="th-TH" sz="2400" b="1" dirty="0">
                <a:solidFill>
                  <a:prstClr val="black"/>
                </a:solidFill>
              </a:rPr>
              <a:t/>
            </a:r>
            <a:br>
              <a:rPr lang="th-TH" sz="2400" b="1" dirty="0">
                <a:solidFill>
                  <a:prstClr val="black"/>
                </a:solidFill>
              </a:rPr>
            </a:br>
            <a:r>
              <a:rPr lang="th-TH" sz="2400" b="1" dirty="0" smtClean="0">
                <a:solidFill>
                  <a:prstClr val="black"/>
                </a:solidFill>
              </a:rPr>
              <a:t>     8</a:t>
            </a:r>
            <a:r>
              <a:rPr lang="th-TH" sz="2400" b="1" dirty="0">
                <a:solidFill>
                  <a:prstClr val="black"/>
                </a:solidFill>
              </a:rPr>
              <a:t>. ผู้สมัครเข้าเป็นสมาชิกต้องนำเอกสารหลักฐาน ดังต่อไปนี้</a:t>
            </a:r>
            <a:br>
              <a:rPr lang="th-TH" sz="2400" b="1" dirty="0">
                <a:solidFill>
                  <a:prstClr val="black"/>
                </a:solidFill>
              </a:rPr>
            </a:br>
            <a:r>
              <a:rPr lang="th-TH" sz="2400" b="1" dirty="0" smtClean="0">
                <a:solidFill>
                  <a:prstClr val="black"/>
                </a:solidFill>
              </a:rPr>
              <a:t>      (</a:t>
            </a:r>
            <a:r>
              <a:rPr lang="th-TH" sz="2400" b="1" dirty="0">
                <a:solidFill>
                  <a:prstClr val="black"/>
                </a:solidFill>
              </a:rPr>
              <a:t>1) สำเนาบัตรประชาชน หรือสำเนาบัตรประจำตัวเจ้าที่ของรัฐ หรือ</a:t>
            </a:r>
            <a:br>
              <a:rPr lang="th-TH" sz="2400" b="1" dirty="0">
                <a:solidFill>
                  <a:prstClr val="black"/>
                </a:solidFill>
              </a:rPr>
            </a:br>
            <a:r>
              <a:rPr lang="th-TH" sz="2400" b="1" dirty="0" smtClean="0">
                <a:solidFill>
                  <a:prstClr val="black"/>
                </a:solidFill>
              </a:rPr>
              <a:t>      (</a:t>
            </a:r>
            <a:r>
              <a:rPr lang="th-TH" sz="2400" b="1" dirty="0">
                <a:solidFill>
                  <a:prstClr val="black"/>
                </a:solidFill>
              </a:rPr>
              <a:t>2) ใบรับรองแพทย์ ตามแบบฟอร์มของกองทุนสวัสดิการสมาชิกสหกรณ์ออม</a:t>
            </a:r>
            <a:br>
              <a:rPr lang="th-TH" sz="2400" b="1" dirty="0">
                <a:solidFill>
                  <a:prstClr val="black"/>
                </a:solidFill>
              </a:rPr>
            </a:br>
            <a:r>
              <a:rPr lang="th-TH" sz="2400" b="1" dirty="0" smtClean="0">
                <a:solidFill>
                  <a:prstClr val="black"/>
                </a:solidFill>
              </a:rPr>
              <a:t>             ทรัพย์</a:t>
            </a:r>
            <a:r>
              <a:rPr lang="th-TH" sz="2400" b="1" dirty="0">
                <a:solidFill>
                  <a:prstClr val="black"/>
                </a:solidFill>
              </a:rPr>
              <a:t>สาธารณสุขในสังกัดกระทรวงสาธารณสุขภาคตะวันออกเฉียงเหนือ เท่านั้น โดยแพทย์</a:t>
            </a:r>
            <a:r>
              <a:rPr lang="th-TH" sz="2400" b="1" dirty="0" smtClean="0">
                <a:solidFill>
                  <a:prstClr val="black"/>
                </a:solidFill>
              </a:rPr>
              <a:t>จาก</a:t>
            </a:r>
          </a:p>
          <a:p>
            <a:r>
              <a:rPr lang="th-TH" sz="2400" b="1" dirty="0">
                <a:solidFill>
                  <a:prstClr val="black"/>
                </a:solidFill>
              </a:rPr>
              <a:t> </a:t>
            </a:r>
            <a:r>
              <a:rPr lang="th-TH" sz="2400" b="1" dirty="0" smtClean="0">
                <a:solidFill>
                  <a:prstClr val="black"/>
                </a:solidFill>
              </a:rPr>
              <a:t>           สถานพยาบาล</a:t>
            </a:r>
            <a:r>
              <a:rPr lang="th-TH" sz="2400" b="1" dirty="0">
                <a:solidFill>
                  <a:prstClr val="black"/>
                </a:solidFill>
              </a:rPr>
              <a:t>ของรัฐออกให้</a:t>
            </a:r>
            <a:br>
              <a:rPr lang="th-TH" sz="2400" b="1" dirty="0">
                <a:solidFill>
                  <a:prstClr val="black"/>
                </a:solidFill>
              </a:rPr>
            </a:br>
            <a:r>
              <a:rPr lang="th-TH" sz="2400" b="1" dirty="0" smtClean="0">
                <a:solidFill>
                  <a:prstClr val="black"/>
                </a:solidFill>
              </a:rPr>
              <a:t>     (</a:t>
            </a:r>
            <a:r>
              <a:rPr lang="th-TH" sz="2400" b="1" dirty="0">
                <a:solidFill>
                  <a:prstClr val="black"/>
                </a:solidFill>
              </a:rPr>
              <a:t>3) เอกสารอื่น ๆ ตามที่กองทุนสวัสดิการสมาชิกสหกรณ์ออมทรัพย์</a:t>
            </a:r>
            <a:r>
              <a:rPr lang="th-TH" sz="2400" b="1" dirty="0" smtClean="0">
                <a:solidFill>
                  <a:prstClr val="black"/>
                </a:solidFill>
              </a:rPr>
              <a:t>สาธารณสุขใน</a:t>
            </a:r>
            <a:r>
              <a:rPr lang="th-TH" sz="2400" b="1" dirty="0">
                <a:solidFill>
                  <a:prstClr val="black"/>
                </a:solidFill>
              </a:rPr>
              <a:t>สังกัด</a:t>
            </a:r>
            <a:r>
              <a:rPr lang="th-TH" sz="2400" b="1" dirty="0" smtClean="0">
                <a:solidFill>
                  <a:prstClr val="black"/>
                </a:solidFill>
              </a:rPr>
              <a:t>กระทรวง</a:t>
            </a:r>
          </a:p>
          <a:p>
            <a:r>
              <a:rPr lang="th-TH" sz="2400" b="1" dirty="0">
                <a:solidFill>
                  <a:prstClr val="black"/>
                </a:solidFill>
              </a:rPr>
              <a:t> </a:t>
            </a:r>
            <a:r>
              <a:rPr lang="th-TH" sz="2400" b="1" dirty="0" smtClean="0">
                <a:solidFill>
                  <a:prstClr val="black"/>
                </a:solidFill>
              </a:rPr>
              <a:t>           สาธารณสุข</a:t>
            </a:r>
            <a:r>
              <a:rPr lang="th-TH" sz="2400" b="1" dirty="0">
                <a:solidFill>
                  <a:prstClr val="black"/>
                </a:solidFill>
              </a:rPr>
              <a:t>ภาคตะวันออกเฉียงเหนือ กำหนด</a:t>
            </a:r>
            <a:br>
              <a:rPr lang="th-TH" sz="2400" b="1" dirty="0">
                <a:solidFill>
                  <a:prstClr val="black"/>
                </a:solidFill>
              </a:rPr>
            </a:br>
            <a:r>
              <a:rPr lang="th-TH" sz="2400" b="1" dirty="0" smtClean="0">
                <a:solidFill>
                  <a:prstClr val="black"/>
                </a:solidFill>
              </a:rPr>
              <a:t>   9</a:t>
            </a:r>
            <a:r>
              <a:rPr lang="th-TH" sz="2400" b="1" dirty="0">
                <a:solidFill>
                  <a:prstClr val="black"/>
                </a:solidFill>
              </a:rPr>
              <a:t>. เงินค่าสมัครแรกเข้า 100 บาท (หนึ่งร้อยบาทถ้วน)</a:t>
            </a:r>
            <a:br>
              <a:rPr lang="th-TH" sz="2400" b="1" dirty="0">
                <a:solidFill>
                  <a:prstClr val="black"/>
                </a:solidFill>
              </a:rPr>
            </a:br>
            <a:r>
              <a:rPr lang="th-TH" sz="2400" b="1" dirty="0" smtClean="0">
                <a:solidFill>
                  <a:prstClr val="black"/>
                </a:solidFill>
              </a:rPr>
              <a:t>   10</a:t>
            </a:r>
            <a:r>
              <a:rPr lang="th-TH" sz="2400" b="1" dirty="0">
                <a:solidFill>
                  <a:prstClr val="black"/>
                </a:solidFill>
              </a:rPr>
              <a:t>. เงินค่าเบี้ยประกันชีวิต ตามประกาศของกองทุนสวัสดิการสมาชิกสหกรณ์ออมทรัพย์สาธารณสุข</a:t>
            </a:r>
            <a:r>
              <a:rPr lang="th-TH" sz="2400" b="1" dirty="0" smtClean="0">
                <a:solidFill>
                  <a:prstClr val="black"/>
                </a:solidFill>
              </a:rPr>
              <a:t>ใน</a:t>
            </a:r>
          </a:p>
          <a:p>
            <a:r>
              <a:rPr lang="th-TH" sz="2400" b="1" dirty="0">
                <a:solidFill>
                  <a:prstClr val="black"/>
                </a:solidFill>
              </a:rPr>
              <a:t> </a:t>
            </a:r>
            <a:r>
              <a:rPr lang="th-TH" sz="2400" b="1" dirty="0" smtClean="0">
                <a:solidFill>
                  <a:prstClr val="black"/>
                </a:solidFill>
              </a:rPr>
              <a:t>        สังกัดกระทรวง</a:t>
            </a:r>
            <a:r>
              <a:rPr lang="th-TH" sz="2400" b="1" dirty="0">
                <a:solidFill>
                  <a:prstClr val="black"/>
                </a:solidFill>
              </a:rPr>
              <a:t>สาธารณสุขภาคตะวันออกเฉียงเหนือ ที่คณะกรรมการกำหนด</a:t>
            </a:r>
            <a:br>
              <a:rPr lang="th-TH" sz="2400" b="1" dirty="0">
                <a:solidFill>
                  <a:prstClr val="black"/>
                </a:solidFill>
              </a:rPr>
            </a:br>
            <a:r>
              <a:rPr lang="th-TH" sz="2400" b="1" dirty="0" smtClean="0">
                <a:solidFill>
                  <a:prstClr val="black"/>
                </a:solidFill>
              </a:rPr>
              <a:t>   11</a:t>
            </a:r>
            <a:r>
              <a:rPr lang="th-TH" sz="2400" b="1" dirty="0">
                <a:solidFill>
                  <a:prstClr val="black"/>
                </a:solidFill>
              </a:rPr>
              <a:t>. ระยะเวลาคุ้มครอง 180 วันจากวันที่รับเข้าเป็นสมาชิก </a:t>
            </a:r>
            <a:br>
              <a:rPr lang="th-TH" sz="2400" b="1" dirty="0">
                <a:solidFill>
                  <a:prstClr val="black"/>
                </a:solidFill>
              </a:rPr>
            </a:br>
            <a:r>
              <a:rPr lang="th-TH" sz="2400" b="1" dirty="0" smtClean="0">
                <a:solidFill>
                  <a:prstClr val="black"/>
                </a:solidFill>
              </a:rPr>
              <a:t> </a:t>
            </a:r>
            <a:endParaRPr lang="th-TH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" action="ppaction://noaction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23000">
                <a:srgbClr val="000928"/>
              </a:gs>
              <a:gs pos="43000">
                <a:srgbClr val="34598D"/>
              </a:gs>
              <a:gs pos="89000">
                <a:srgbClr val="BDD8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800" dirty="0" smtClean="0">
                <a:solidFill>
                  <a:prstClr val="white"/>
                </a:solidFill>
              </a:rPr>
              <a:t>สรึป</a:t>
            </a:r>
            <a:r>
              <a:rPr lang="en-US" sz="1800" dirty="0" smtClean="0">
                <a:solidFill>
                  <a:prstClr val="white"/>
                </a:solidFill>
              </a:rPr>
              <a:t> d</a:t>
            </a: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ounded Rectangle 6">
            <a:hlinkClick r:id="" action="ppaction://noaction"/>
          </p:cNvPr>
          <p:cNvSpPr/>
          <p:nvPr/>
        </p:nvSpPr>
        <p:spPr>
          <a:xfrm>
            <a:off x="500034" y="260649"/>
            <a:ext cx="8153400" cy="5954435"/>
          </a:xfrm>
          <a:prstGeom prst="roundRect">
            <a:avLst>
              <a:gd name="adj" fmla="val 1226"/>
            </a:avLst>
          </a:prstGeom>
          <a:solidFill>
            <a:schemeClr val="bg1"/>
          </a:solidFill>
          <a:ln w="76200">
            <a:solidFill>
              <a:srgbClr val="BDD8F3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blackWhite">
          <a:xfrm>
            <a:off x="796896" y="2735352"/>
            <a:ext cx="7856538" cy="7207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3399FF"/>
              </a:gs>
              <a:gs pos="100000">
                <a:srgbClr val="184776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th-TH" sz="5400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ขอขอบพระคุณเป็นอย่างยิ่ง</a:t>
            </a:r>
            <a:endParaRPr lang="en-US" sz="54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592884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prstClr val="black"/>
                </a:solidFill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</a:rPr>
              <a:t>ด้วยความปรารถนาดี</a:t>
            </a:r>
          </a:p>
          <a:p>
            <a:r>
              <a:rPr lang="th-TH" sz="4000" b="1" dirty="0">
                <a:solidFill>
                  <a:srgbClr val="FF0000"/>
                </a:solidFill>
              </a:rPr>
              <a:t> </a:t>
            </a:r>
            <a:r>
              <a:rPr lang="th-TH" sz="4000" b="1" dirty="0" smtClean="0">
                <a:solidFill>
                  <a:srgbClr val="FF0000"/>
                </a:solidFill>
              </a:rPr>
              <a:t>       สหกรณ์ออมทรัพย์สาธารณสุขศรีสะ</a:t>
            </a:r>
            <a:r>
              <a:rPr lang="th-TH" sz="4000" b="1" dirty="0" err="1" smtClean="0">
                <a:solidFill>
                  <a:srgbClr val="FF0000"/>
                </a:solidFill>
              </a:rPr>
              <a:t>เกษ</a:t>
            </a:r>
            <a:r>
              <a:rPr lang="th-TH" sz="4000" b="1" dirty="0" smtClean="0">
                <a:solidFill>
                  <a:srgbClr val="FF0000"/>
                </a:solidFill>
              </a:rPr>
              <a:t>  จำกัด</a:t>
            </a:r>
            <a:endParaRPr lang="th-TH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5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407196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ผลการดำเนินงาน </a:t>
            </a:r>
            <a:endParaRPr lang="th-TH" sz="6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856" y="1395110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สหกรณ์ออมทรัพย์สาธารณสุขศรีสะ</a:t>
            </a:r>
            <a:r>
              <a:rPr lang="th-TH" sz="2400" b="1" dirty="0" err="1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เกษ</a:t>
            </a:r>
            <a:r>
              <a:rPr lang="th-TH" sz="2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จำกัด</a:t>
            </a:r>
            <a:endParaRPr lang="th-TH" sz="2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856" y="1752300"/>
            <a:ext cx="4043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ณ วันที่ 31 กรกฎาคม  2561</a:t>
            </a:r>
            <a:endParaRPr lang="th-TH" sz="32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352861"/>
              </p:ext>
            </p:extLst>
          </p:nvPr>
        </p:nvGraphicFramePr>
        <p:xfrm>
          <a:off x="928662" y="2357430"/>
          <a:ext cx="3338078" cy="2847312"/>
        </p:xfrm>
        <a:graphic>
          <a:graphicData uri="http://schemas.openxmlformats.org/drawingml/2006/table">
            <a:tbl>
              <a:tblPr/>
              <a:tblGrid>
                <a:gridCol w="1752143"/>
                <a:gridCol w="1585935"/>
              </a:tblGrid>
              <a:tr h="316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สินทรัพย์</a:t>
                      </a:r>
                      <a:endParaRPr lang="en-US" sz="1400" dirty="0">
                        <a:solidFill>
                          <a:srgbClr val="76923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76923C"/>
                        </a:solidFill>
                        <a:latin typeface="Calibri"/>
                        <a:cs typeface="Cordia New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เงินฝากธนาคาร</a:t>
                      </a:r>
                      <a:endParaRPr lang="en-US" sz="1600" dirty="0">
                        <a:solidFill>
                          <a:srgbClr val="76923C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      </a:t>
                      </a:r>
                      <a:r>
                        <a:rPr lang="th-TH" sz="16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96,644,384.61</a:t>
                      </a:r>
                      <a:endPara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316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เงินฝาก</a:t>
                      </a:r>
                      <a:r>
                        <a:rPr lang="th-TH" sz="16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สหกรณ์อื่น</a:t>
                      </a:r>
                      <a:endParaRPr lang="en-US" sz="1600" dirty="0">
                        <a:solidFill>
                          <a:srgbClr val="76923C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402,240.69</a:t>
                      </a:r>
                      <a:endPara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เงินลงทุน-สุทธิ</a:t>
                      </a:r>
                      <a:endParaRPr lang="en-US" sz="1600" dirty="0">
                        <a:solidFill>
                          <a:srgbClr val="76923C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1,847,500</a:t>
                      </a:r>
                      <a:endPara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316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เงินให้สมาชิกกู้ยืม</a:t>
                      </a:r>
                      <a:endParaRPr lang="en-US" sz="1600" dirty="0">
                        <a:solidFill>
                          <a:srgbClr val="76923C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5,539,744,382.89</a:t>
                      </a:r>
                      <a:endPara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3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สินทรัพย์อื่นๆ</a:t>
                      </a:r>
                      <a:endParaRPr lang="en-US" sz="1600" b="1">
                        <a:solidFill>
                          <a:schemeClr val="bg2">
                            <a:lumMod val="10000"/>
                          </a:schemeClr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         </a:t>
                      </a:r>
                      <a:r>
                        <a:rPr lang="th-TH" sz="16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596,552.17</a:t>
                      </a:r>
                      <a:endParaRPr lang="en-US" sz="1600" dirty="0">
                        <a:solidFill>
                          <a:schemeClr val="bg2">
                            <a:lumMod val="10000"/>
                          </a:schemeClr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3163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ยานพาหนะ</a:t>
                      </a:r>
                      <a:endPara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773,100</a:t>
                      </a:r>
                      <a:endPara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สินทรัพย์ไม่มีตัวตน</a:t>
                      </a:r>
                      <a:endPara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2,642,835.49</a:t>
                      </a:r>
                      <a:endPara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36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รวมสินทรัพย์</a:t>
                      </a:r>
                      <a:endParaRPr lang="en-US" sz="1400" dirty="0">
                        <a:solidFill>
                          <a:srgbClr val="76923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  </a:t>
                      </a:r>
                      <a:r>
                        <a:rPr lang="th-TH" sz="1800" b="1" dirty="0" smtClean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5,643,799,441.07</a:t>
                      </a:r>
                      <a:endParaRPr lang="en-US" sz="1400" b="1" dirty="0">
                        <a:solidFill>
                          <a:srgbClr val="76923C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88426" marR="8842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407473"/>
              </p:ext>
            </p:extLst>
          </p:nvPr>
        </p:nvGraphicFramePr>
        <p:xfrm>
          <a:off x="4714876" y="357166"/>
          <a:ext cx="3214710" cy="2286018"/>
        </p:xfrm>
        <a:graphic>
          <a:graphicData uri="http://schemas.openxmlformats.org/drawingml/2006/table">
            <a:tbl>
              <a:tblPr/>
              <a:tblGrid>
                <a:gridCol w="1666541"/>
                <a:gridCol w="1548169"/>
              </a:tblGrid>
              <a:tr h="381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หนี้สิน</a:t>
                      </a:r>
                      <a:endParaRPr lang="en-US" sz="1800" dirty="0">
                        <a:solidFill>
                          <a:srgbClr val="31849B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rgbClr val="31849B"/>
                        </a:solidFill>
                        <a:latin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เงินกู้ยืมจากที่อื่น</a:t>
                      </a:r>
                      <a:endParaRPr lang="en-US" sz="1800" dirty="0">
                        <a:solidFill>
                          <a:srgbClr val="31849B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1,429,590,000</a:t>
                      </a:r>
                      <a:endParaRPr lang="en-US" sz="1800" dirty="0">
                        <a:solidFill>
                          <a:srgbClr val="31849B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เงินเบิกเกินบัญชีธนาคาร</a:t>
                      </a:r>
                      <a:endParaRPr lang="en-US" sz="1800" dirty="0">
                        <a:solidFill>
                          <a:srgbClr val="31849B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31849B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เงินรับฝาก</a:t>
                      </a:r>
                      <a:endParaRPr lang="en-US" sz="1800" dirty="0">
                        <a:solidFill>
                          <a:srgbClr val="31849B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1,931,055,816.82</a:t>
                      </a:r>
                      <a:endParaRPr lang="en-US" sz="1800" dirty="0">
                        <a:solidFill>
                          <a:srgbClr val="31849B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AF1"/>
                    </a:solidFill>
                  </a:tcPr>
                </a:tc>
              </a:tr>
              <a:tr h="381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หนี้สินอื่น</a:t>
                      </a:r>
                      <a:endParaRPr lang="en-US" sz="1800">
                        <a:solidFill>
                          <a:srgbClr val="31849B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9,472,202.36</a:t>
                      </a:r>
                      <a:endParaRPr lang="en-US" sz="1800" dirty="0">
                        <a:solidFill>
                          <a:srgbClr val="31849B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100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H SarabunPSK"/>
                        </a:rPr>
                        <a:t>รวมหนี้สิน</a:t>
                      </a:r>
                      <a:endParaRPr lang="en-US" sz="1800" dirty="0">
                        <a:solidFill>
                          <a:srgbClr val="31849B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   </a:t>
                      </a:r>
                      <a:r>
                        <a:rPr lang="th-TH" sz="1800" b="1" dirty="0" smtClean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Cordia New"/>
                        </a:rPr>
                        <a:t>3,370,118,019.18</a:t>
                      </a:r>
                      <a:endParaRPr lang="en-US" sz="1800" b="1" dirty="0">
                        <a:solidFill>
                          <a:srgbClr val="31849B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557640"/>
              </p:ext>
            </p:extLst>
          </p:nvPr>
        </p:nvGraphicFramePr>
        <p:xfrm>
          <a:off x="4714876" y="2857496"/>
          <a:ext cx="3214710" cy="2214576"/>
        </p:xfrm>
        <a:graphic>
          <a:graphicData uri="http://schemas.openxmlformats.org/drawingml/2006/table">
            <a:tbl>
              <a:tblPr/>
              <a:tblGrid>
                <a:gridCol w="1687388"/>
                <a:gridCol w="1527322"/>
              </a:tblGrid>
              <a:tr h="369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H SarabunPSK"/>
                        </a:rPr>
                        <a:t>ทุน</a:t>
                      </a:r>
                      <a:endParaRPr lang="en-US" sz="1800" b="1" dirty="0">
                        <a:solidFill>
                          <a:srgbClr val="943634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rgbClr val="943634"/>
                        </a:solidFill>
                        <a:latin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H SarabunPSK"/>
                        </a:rPr>
                        <a:t>ทุนเรือนหุ้น</a:t>
                      </a:r>
                      <a:endParaRPr lang="en-US" sz="1800" dirty="0">
                        <a:solidFill>
                          <a:srgbClr val="943634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   </a:t>
                      </a:r>
                      <a:r>
                        <a:rPr lang="th-TH" sz="1800" dirty="0" smtClean="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1,915,041,768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.00</a:t>
                      </a:r>
                      <a:endParaRPr lang="en-US" sz="1800" dirty="0">
                        <a:solidFill>
                          <a:srgbClr val="943634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FD3D2"/>
                    </a:solidFill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H SarabunPSK"/>
                        </a:rPr>
                        <a:t>ทุนสำรอง</a:t>
                      </a:r>
                      <a:endParaRPr lang="en-US" sz="1800">
                        <a:solidFill>
                          <a:srgbClr val="943634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166,809,980.59</a:t>
                      </a:r>
                      <a:endParaRPr lang="en-US" sz="1800" dirty="0">
                        <a:solidFill>
                          <a:srgbClr val="943634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H SarabunPSK"/>
                        </a:rPr>
                        <a:t>ทุนสะสมตามข้อบังคับ</a:t>
                      </a:r>
                      <a:endParaRPr lang="en-US" sz="1800" dirty="0">
                        <a:solidFill>
                          <a:srgbClr val="943634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11,206,344.23</a:t>
                      </a:r>
                      <a:endParaRPr lang="en-US" sz="1800" dirty="0">
                        <a:solidFill>
                          <a:srgbClr val="943634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D3D2"/>
                    </a:solidFill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H SarabunPSK"/>
                        </a:rPr>
                        <a:t>ประมาณการกำไร</a:t>
                      </a:r>
                      <a:endParaRPr lang="en-US" sz="1800" dirty="0">
                        <a:solidFill>
                          <a:srgbClr val="943634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      </a:t>
                      </a:r>
                      <a:r>
                        <a:rPr lang="th-TH" sz="1800" dirty="0" smtClean="0">
                          <a:solidFill>
                            <a:srgbClr val="000000"/>
                          </a:solidFill>
                          <a:latin typeface="TH SarabunPSK"/>
                          <a:ea typeface="Calibri"/>
                          <a:cs typeface="Cordia New"/>
                        </a:rPr>
                        <a:t>180,623,329.07</a:t>
                      </a:r>
                      <a:endParaRPr lang="en-US" sz="1800" dirty="0">
                        <a:solidFill>
                          <a:srgbClr val="943634"/>
                        </a:solidFill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solidFill>
                            <a:srgbClr val="943634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รวมทุน</a:t>
                      </a:r>
                      <a:endParaRPr lang="en-US" sz="1800" b="1" dirty="0">
                        <a:solidFill>
                          <a:srgbClr val="943634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  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2,273,681</a:t>
                      </a:r>
                      <a:r>
                        <a:rPr lang="th-TH" sz="18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,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TH SarabunPSK" pitchFamily="34" charset="-34"/>
                          <a:ea typeface="Calibri"/>
                          <a:cs typeface="TH SarabunPSK" pitchFamily="34" charset="-34"/>
                        </a:rPr>
                        <a:t>421.89</a:t>
                      </a:r>
                      <a:endParaRPr lang="en-US" sz="1800" b="1" dirty="0">
                        <a:solidFill>
                          <a:srgbClr val="943634"/>
                        </a:solidFill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7158" y="5643578"/>
            <a:ext cx="857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รวมหนี้สินและทุน 5,643,799,441.07</a:t>
            </a:r>
            <a:endParaRPr lang="th-TH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8384" y="4365104"/>
            <a:ext cx="901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84.91 %</a:t>
            </a:r>
            <a:endParaRPr lang="th-TH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88024" y="5157192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cs typeface="+mj-cs"/>
              </a:rPr>
              <a:t>ประมาณการกำไร </a:t>
            </a:r>
            <a:r>
              <a:rPr lang="en-US" sz="2000" b="1" dirty="0" smtClean="0">
                <a:solidFill>
                  <a:srgbClr val="FF0000"/>
                </a:solidFill>
                <a:cs typeface="+mj-cs"/>
              </a:rPr>
              <a:t>212 </a:t>
            </a:r>
            <a:r>
              <a:rPr lang="th-TH" sz="2000" b="1" dirty="0" smtClean="0">
                <a:solidFill>
                  <a:srgbClr val="FF0000"/>
                </a:solidFill>
                <a:cs typeface="+mj-cs"/>
              </a:rPr>
              <a:t>ล้านบาท</a:t>
            </a:r>
            <a:endParaRPr lang="th-TH" sz="2000" b="1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084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 descr="rพิ้นหลั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7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473" y="116632"/>
            <a:ext cx="863019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ขั้นตอนและแนวปฏิบัติกรณีสมาชิกผิดนัดชำระหนี้เงินกู้</a:t>
            </a:r>
            <a:endParaRPr lang="th-TH" sz="44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193" y="1340768"/>
            <a:ext cx="9048689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ผิดนัดเดือนแรก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ทำหนังสือแจ้งเตือนผู้กู้และผู้ค้ำประกัน</a:t>
            </a:r>
          </a:p>
          <a:p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ผิดนัดติดต่อกัน </a:t>
            </a:r>
            <a:r>
              <a:rPr lang="en-US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เดือน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เชิญผู้กู้และผู้ค้ำประกันพบที่สหกรณ์เพื่อหาแนว</a:t>
            </a:r>
          </a:p>
          <a:p>
            <a:r>
              <a:rPr lang="th-TH" sz="32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   ทางแก้ไขปัญหา พร้อมทำบันทึกผลการแก้ไขปัญหา(แผนการชำระเงิน)</a:t>
            </a:r>
          </a:p>
          <a:p>
            <a:r>
              <a:rPr lang="th-TH" sz="32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กรณีผิดนัดตามข้อ </a:t>
            </a:r>
            <a:r>
              <a:rPr lang="en-US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แจ้งผู้ค้ำประกันติดตามผู้กู้ให้ชำระหนี้</a:t>
            </a:r>
          </a:p>
          <a:p>
            <a:r>
              <a:rPr lang="th-TH" sz="32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4.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กรณีผู้กู้ไม่ชะระหนี้ตามข้อ 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32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ให้ผู้กู้ออกจากการเป็นสมาชิกสหกรณ์หักหุ้นชำระหนี้พร้อมให้ผู้ค้ำรับสภาพหนี้เงินกู้</a:t>
            </a:r>
          </a:p>
          <a:p>
            <a:r>
              <a:rPr lang="th-TH" sz="32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sz="3200" b="1" dirty="0" smtClean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กรณีคนค้ำที่รับสภาพหนี้แล้วไม่ชำระหนี้</a:t>
            </a:r>
            <a:r>
              <a:rPr lang="en-US" sz="3200" b="1" dirty="0" smtClean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solidFill>
                  <a:schemeClr val="accent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ดำเนินคดีผู้กู้และผู้ค้ำประกัน</a:t>
            </a:r>
            <a:endParaRPr lang="th-TH" sz="3200" b="1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04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5984" y="642918"/>
            <a:ext cx="445474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ระบบ </a:t>
            </a:r>
            <a:r>
              <a:rPr lang="en-US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ATM </a:t>
            </a:r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สหกรณ์</a:t>
            </a:r>
            <a:endParaRPr lang="th-TH" sz="6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 descr="2018726153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643182"/>
            <a:ext cx="4524380" cy="3393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628" y="2714620"/>
            <a:ext cx="407836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บัตร </a:t>
            </a:r>
            <a:r>
              <a:rPr lang="en-US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Chip Card</a:t>
            </a:r>
          </a:p>
          <a:p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เป็นแบบ </a:t>
            </a:r>
            <a:r>
              <a:rPr lang="en-US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Debit Card</a:t>
            </a:r>
            <a:endParaRPr lang="th-TH" sz="44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4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สามารถถอนเงินได้ทั่วโลก</a:t>
            </a:r>
          </a:p>
          <a:p>
            <a:endParaRPr lang="en-US" sz="44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sz="44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85728"/>
            <a:ext cx="445474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ระบบ </a:t>
            </a:r>
            <a:r>
              <a:rPr lang="en-US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ATM </a:t>
            </a:r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สหกรณ์</a:t>
            </a:r>
            <a:endParaRPr lang="th-TH" sz="6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 descr="2018726153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428604"/>
            <a:ext cx="2357454" cy="1768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20" y="1714488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/>
              <a:t>ตัวอย่างบัตร เอทีเอ็มสหกรณ์</a:t>
            </a:r>
            <a:endParaRPr lang="th-TH" sz="3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รูปภาพ 6" descr="38140404_821958521306412_4695695342513946624_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2285992"/>
            <a:ext cx="6330473" cy="457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85728"/>
            <a:ext cx="4454746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ระบบ </a:t>
            </a:r>
            <a:r>
              <a:rPr lang="en-US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ATM </a:t>
            </a:r>
            <a:r>
              <a:rPr lang="th-TH" sz="6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สหกรณ์</a:t>
            </a:r>
            <a:endParaRPr lang="th-TH" sz="6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 descr="20187261530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428604"/>
            <a:ext cx="2357454" cy="1768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20" y="1714488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/>
              <a:t>การผูกเอทีเอ็มกับบัญชีออมทรัพย์</a:t>
            </a:r>
            <a:endParaRPr lang="th-TH" sz="3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รูปภาพ 6" descr="38140404_821958521306412_4695695342513946624_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071810"/>
            <a:ext cx="3758705" cy="2714620"/>
          </a:xfrm>
          <a:prstGeom prst="rect">
            <a:avLst/>
          </a:prstGeom>
        </p:spPr>
      </p:pic>
      <p:pic>
        <p:nvPicPr>
          <p:cNvPr id="9" name="รูปภาพ 8" descr="สมุด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3214686"/>
            <a:ext cx="2928958" cy="1991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4429124" y="3571876"/>
            <a:ext cx="6094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800" b="1" dirty="0" smtClean="0"/>
              <a:t>+</a:t>
            </a:r>
            <a:endParaRPr lang="th-TH" sz="8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72066" y="5214950"/>
            <a:ext cx="3571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 smtClean="0"/>
              <a:t>บัญชีออมทรัพย์ของสมาชิก</a:t>
            </a:r>
            <a:endParaRPr lang="th-TH" sz="3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เทศบาล">
  <a:themeElements>
    <a:clrScheme name="เทศบาล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เทศบาล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เทศบาล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เทศบาล">
  <a:themeElements>
    <a:clrScheme name="เทศบาล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เทศบาล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เทศบาล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610</TotalTime>
  <Words>1737</Words>
  <Application>Microsoft Office PowerPoint</Application>
  <PresentationFormat>นำเสนอทางหน้าจอ (4:3)</PresentationFormat>
  <Paragraphs>289</Paragraphs>
  <Slides>47</Slides>
  <Notes>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9</vt:i4>
      </vt:variant>
      <vt:variant>
        <vt:lpstr>ชื่อเรื่องภาพนิ่ง</vt:lpstr>
      </vt:variant>
      <vt:variant>
        <vt:i4>47</vt:i4>
      </vt:variant>
    </vt:vector>
  </HeadingPairs>
  <TitlesOfParts>
    <vt:vector size="56" baseType="lpstr">
      <vt:lpstr>เทศบาล</vt:lpstr>
      <vt:lpstr>ชุดรูปแบบของ Office</vt:lpstr>
      <vt:lpstr>1_เทศบาล</vt:lpstr>
      <vt:lpstr>1_ชุดรูปแบบของ Office</vt:lpstr>
      <vt:lpstr>2_ชุดรูปแบบของ Office</vt:lpstr>
      <vt:lpstr>Default Design</vt:lpstr>
      <vt:lpstr>1_Default Design</vt:lpstr>
      <vt:lpstr>3_ชุดรูปแบบของ Office</vt:lpstr>
      <vt:lpstr>Concourse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Windows User</dc:creator>
  <cp:lastModifiedBy>Kcom</cp:lastModifiedBy>
  <cp:revision>45</cp:revision>
  <cp:lastPrinted>2018-08-16T08:31:27Z</cp:lastPrinted>
  <dcterms:created xsi:type="dcterms:W3CDTF">2018-08-08T02:41:24Z</dcterms:created>
  <dcterms:modified xsi:type="dcterms:W3CDTF">2018-08-20T10:22:53Z</dcterms:modified>
</cp:coreProperties>
</file>